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8" r:id="rId1"/>
  </p:sldMasterIdLst>
  <p:notesMasterIdLst>
    <p:notesMasterId r:id="rId13"/>
  </p:notesMasterIdLst>
  <p:sldIdLst>
    <p:sldId id="269" r:id="rId2"/>
    <p:sldId id="256" r:id="rId3"/>
    <p:sldId id="258" r:id="rId4"/>
    <p:sldId id="259" r:id="rId5"/>
    <p:sldId id="260" r:id="rId6"/>
    <p:sldId id="261" r:id="rId7"/>
    <p:sldId id="262" r:id="rId8"/>
    <p:sldId id="264" r:id="rId9"/>
    <p:sldId id="266" r:id="rId10"/>
    <p:sldId id="268" r:id="rId11"/>
    <p:sldId id="267"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800" autoAdjust="0"/>
    <p:restoredTop sz="94660"/>
  </p:normalViewPr>
  <p:slideViewPr>
    <p:cSldViewPr snapToGrid="0">
      <p:cViewPr varScale="1">
        <p:scale>
          <a:sx n="86" d="100"/>
          <a:sy n="86" d="100"/>
        </p:scale>
        <p:origin x="662" y="67"/>
      </p:cViewPr>
      <p:guideLst/>
    </p:cSldViewPr>
  </p:slideViewPr>
  <p:notesTextViewPr>
    <p:cViewPr>
      <p:scale>
        <a:sx n="1" d="1"/>
        <a:sy n="1" d="1"/>
      </p:scale>
      <p:origin x="0" y="0"/>
    </p:cViewPr>
  </p:notesTextViewPr>
  <p:sorterViewPr>
    <p:cViewPr>
      <p:scale>
        <a:sx n="100" d="100"/>
        <a:sy n="100" d="100"/>
      </p:scale>
      <p:origin x="0" y="-427"/>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4D47F76-A0DF-49B1-B6B1-BED358C217C0}" type="datetimeFigureOut">
              <a:rPr lang="en-IN" smtClean="0"/>
              <a:t>05-10-2020</a:t>
            </a:fld>
            <a:endParaRPr lang="en-IN"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51A3AC2-B057-4FD9-B854-7105A9543265}" type="slidenum">
              <a:rPr lang="en-IN" smtClean="0"/>
              <a:t>‹#›</a:t>
            </a:fld>
            <a:endParaRPr lang="en-IN" dirty="0"/>
          </a:p>
        </p:txBody>
      </p:sp>
    </p:spTree>
    <p:extLst>
      <p:ext uri="{BB962C8B-B14F-4D97-AF65-F5344CB8AC3E}">
        <p14:creationId xmlns:p14="http://schemas.microsoft.com/office/powerpoint/2010/main" val="2750999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0000"/>
              <a:duotone>
                <a:schemeClr val="accent1">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lumMod val="85000"/>
                  <a:lumOff val="15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lumMod val="7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A76EB9D5-7E1A-4433-8B21-2237CC26FA2C}" type="datetimeFigureOut">
              <a:rPr lang="en-US" dirty="0"/>
              <a:t>10/5/2020</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9EF837-FEDB-44F2-8FB5-4F56FC548A33}" type="datetimeFigureOut">
              <a:rPr lang="en-US" dirty="0"/>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6" name="Rectangle 15"/>
          <p:cNvSpPr/>
          <p:nvPr/>
        </p:nvSpPr>
        <p:spPr>
          <a:xfrm>
            <a:off x="11784" y="0"/>
            <a:ext cx="12192000" cy="6858000"/>
          </a:xfrm>
          <a:prstGeom prst="rect">
            <a:avLst/>
          </a:prstGeom>
          <a:blipFill dpi="0" rotWithShape="1">
            <a:blip r:embed="rId2">
              <a:alphaModFix amt="40000"/>
              <a:duotone>
                <a:schemeClr val="accent2">
                  <a:shade val="45000"/>
                  <a:satMod val="135000"/>
                </a:schemeClr>
                <a:prstClr val="white"/>
              </a:duotone>
            </a:blip>
            <a:srcRect/>
            <a:tile tx="-133350" ty="330200" sx="85000" sy="85000" flip="xy"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accent2">
                  <a:lumMod val="50000"/>
                </a:schemeClr>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4EC2AB55-62C0-407E-B706-C907B44B0BFC}" type="datetimeFigureOut">
              <a:rPr lang="en-US" dirty="0"/>
              <a:t>10/5/2020</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p>
            <a:fld id="{4FAB73BC-B049-4115-A692-8D63A059BFB8}"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FBB33F-FEF5-4E73-A5F9-307689FE77C6}" type="datetimeFigureOut">
              <a:rPr lang="en-US" dirty="0"/>
              <a:t>10/5/2020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64B5FA4-F0B8-4D71-BC92-932E3A1502F8}" type="datetimeFigureOut">
              <a:rPr lang="en-US" dirty="0"/>
              <a:t>10/5/2020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FD89F80-C2CE-4D6A-80E4-D3515AD92BC6}" type="datetimeFigureOut">
              <a:rPr lang="en-US" dirty="0"/>
              <a:t>10/5/2020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4220E-EF40-477E-B84C-637FC7CE78DB}" type="datetimeFigureOut">
              <a:rPr lang="en-US" dirty="0"/>
              <a:t>10/5/2020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5" name="Rectangle 14"/>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FD0B8D63-E026-4E54-B301-C824E1BD14F3}" type="datetimeFigureOut">
              <a:rPr lang="en-US" dirty="0"/>
              <a:t>10/5/2020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2" name="Rectangle 11"/>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6">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6C423185-9573-406A-8068-0AB4F2335019}" type="datetimeFigureOut">
              <a:rPr lang="en-US" dirty="0"/>
              <a:t>10/5/2020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56032"/>
          </a:xfrm>
        </p:spPr>
        <p:txBody>
          <a:bodyPr/>
          <a:lstStyle/>
          <a:p>
            <a:fld id="{4FAB73BC-B049-4115-A692-8D63A059BFB8}" type="slidenum">
              <a:rPr lang="en-US" dirty="0"/>
              <a:pPr/>
              <a:t>‹#›</a:t>
            </a:fld>
            <a:endParaRPr lang="en-US" dirty="0"/>
          </a:p>
        </p:txBody>
      </p:sp>
      <p:sp>
        <p:nvSpPr>
          <p:cNvPr id="10" name="Rectangle 9"/>
          <p:cNvSpPr/>
          <p:nvPr/>
        </p:nvSpPr>
        <p:spPr>
          <a:xfrm>
            <a:off x="9157546" y="374904"/>
            <a:ext cx="2651760"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2598A19-B9D6-4696-A74D-9FEF900C8B6A}" type="datetimeFigureOut">
              <a:rPr lang="en-US" dirty="0"/>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205100-39B0-4914-BBD6-34F267582565}" type="datetimeFigureOut">
              <a:rPr lang="en-US" dirty="0"/>
              <a:t>10/5/2020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6C5516DA-9D86-4E1E-A623-C11F9F74EB59}" type="datetimeFigureOut">
              <a:rPr lang="en-US" dirty="0"/>
              <a:t>10/5/2020</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4FAB73BC-B049-4115-A692-8D63A059BFB8}" type="slidenum">
              <a:rPr lang="en-US" dirty="0"/>
              <a:pPr/>
              <a:t>‹#›</a:t>
            </a:fld>
            <a:endParaRPr lang="en-US" dirty="0"/>
          </a:p>
        </p:txBody>
      </p:sp>
      <p:sp>
        <p:nvSpPr>
          <p:cNvPr id="8" name="Rectangle 7"/>
          <p:cNvSpPr/>
          <p:nvPr/>
        </p:nvSpPr>
        <p:spPr>
          <a:xfrm>
            <a:off x="371856" y="374904"/>
            <a:ext cx="11448288" cy="6108192"/>
          </a:xfrm>
          <a:prstGeom prst="rect">
            <a:avLst/>
          </a:prstGeom>
          <a:noFill/>
          <a:ln w="6350" cap="sq" cmpd="sng" algn="ctr">
            <a:solidFill>
              <a:schemeClr val="tx1">
                <a:lumMod val="75000"/>
                <a:lumOff val="25000"/>
              </a:schemeClr>
            </a:solidFill>
            <a:prstDash val="solid"/>
            <a:miter lim="800000"/>
          </a:ln>
          <a:effectLst/>
        </p:spPr>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5.m4a"/><Relationship Id="rId1" Type="http://schemas.openxmlformats.org/officeDocument/2006/relationships/audio" Target="NULL" TargetMode="Externa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4.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4.png"/><Relationship Id="rId4" Type="http://schemas.openxmlformats.org/officeDocument/2006/relationships/image" Target="../media/image7.jp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512869-27B2-4F4D-94C6-00AB07CB8167}"/>
              </a:ext>
            </a:extLst>
          </p:cNvPr>
          <p:cNvSpPr>
            <a:spLocks noGrp="1"/>
          </p:cNvSpPr>
          <p:nvPr>
            <p:ph type="title"/>
          </p:nvPr>
        </p:nvSpPr>
        <p:spPr>
          <a:xfrm>
            <a:off x="585926" y="642594"/>
            <a:ext cx="10972802" cy="831099"/>
          </a:xfrm>
        </p:spPr>
        <p:txBody>
          <a:bodyPr>
            <a:normAutofit fontScale="90000"/>
          </a:bodyPr>
          <a:lstStyle/>
          <a:p>
            <a:br>
              <a:rPr lang="en-US" dirty="0">
                <a:latin typeface="Georgia" panose="02040502050405020303" pitchFamily="18" charset="0"/>
              </a:rPr>
            </a:br>
            <a:br>
              <a:rPr lang="en-US" dirty="0">
                <a:latin typeface="Georgia" panose="02040502050405020303" pitchFamily="18" charset="0"/>
              </a:rPr>
            </a:br>
            <a:br>
              <a:rPr lang="en-US" dirty="0">
                <a:latin typeface="Georgia" panose="02040502050405020303" pitchFamily="18" charset="0"/>
              </a:rPr>
            </a:br>
            <a:r>
              <a:rPr lang="en-US" sz="4400" dirty="0">
                <a:latin typeface="Georgia" panose="02040502050405020303" pitchFamily="18" charset="0"/>
              </a:rPr>
              <a:t>Note :</a:t>
            </a:r>
            <a:br>
              <a:rPr lang="en-US" sz="5300" dirty="0">
                <a:latin typeface="Georgia" panose="02040502050405020303" pitchFamily="18" charset="0"/>
              </a:rPr>
            </a:br>
            <a:br>
              <a:rPr lang="en-US" dirty="0">
                <a:latin typeface="Georgia" panose="02040502050405020303" pitchFamily="18" charset="0"/>
              </a:rPr>
            </a:br>
            <a:br>
              <a:rPr lang="en-US" dirty="0">
                <a:latin typeface="Georgia" panose="02040502050405020303" pitchFamily="18" charset="0"/>
              </a:rPr>
            </a:br>
            <a:endParaRPr lang="en-IN" dirty="0">
              <a:latin typeface="Georgia" panose="02040502050405020303" pitchFamily="18" charset="0"/>
            </a:endParaRPr>
          </a:p>
        </p:txBody>
      </p:sp>
      <p:sp>
        <p:nvSpPr>
          <p:cNvPr id="3" name="Content Placeholder 2">
            <a:extLst>
              <a:ext uri="{FF2B5EF4-FFF2-40B4-BE49-F238E27FC236}">
                <a16:creationId xmlns:a16="http://schemas.microsoft.com/office/drawing/2014/main" id="{7B2C3533-EA33-4940-BB00-2BE35E1F778F}"/>
              </a:ext>
            </a:extLst>
          </p:cNvPr>
          <p:cNvSpPr>
            <a:spLocks noGrp="1"/>
          </p:cNvSpPr>
          <p:nvPr>
            <p:ph idx="1"/>
          </p:nvPr>
        </p:nvSpPr>
        <p:spPr>
          <a:xfrm>
            <a:off x="585926" y="1651247"/>
            <a:ext cx="11097088" cy="4776186"/>
          </a:xfrm>
        </p:spPr>
        <p:txBody>
          <a:bodyPr>
            <a:normAutofit/>
          </a:bodyPr>
          <a:lstStyle/>
          <a:p>
            <a:pPr marL="0" indent="0">
              <a:buNone/>
            </a:pPr>
            <a:r>
              <a:rPr lang="en-US" sz="2800" dirty="0">
                <a:latin typeface="Georgia" panose="02040502050405020303" pitchFamily="18" charset="0"/>
              </a:rPr>
              <a:t>Dear students, </a:t>
            </a:r>
          </a:p>
          <a:p>
            <a:pPr marL="0" indent="0">
              <a:buNone/>
            </a:pPr>
            <a:r>
              <a:rPr lang="en-US" sz="2800" dirty="0">
                <a:latin typeface="Georgia" panose="02040502050405020303" pitchFamily="18" charset="0"/>
              </a:rPr>
              <a:t>Kindly open this presentation through the PowerPoint application in slideshow mode instead of using simple document or PDF reader. It is advisable to use PowerPoint as the audios inserted for explanation will be audible through it only. You may download the PowerPoint application through Google play store or you may download it by clicking on this link: </a:t>
            </a:r>
            <a:r>
              <a:rPr lang="en-US" sz="2800" dirty="0">
                <a:solidFill>
                  <a:srgbClr val="00B0F0"/>
                </a:solidFill>
                <a:latin typeface="Georgia" panose="02040502050405020303" pitchFamily="18" charset="0"/>
              </a:rPr>
              <a:t>https://play.google.com/store/apps/details?id=com.microsoft.office.powerpoint&amp;hl=en_US</a:t>
            </a:r>
          </a:p>
          <a:p>
            <a:pPr marL="0" indent="0">
              <a:buNone/>
            </a:pPr>
            <a:endParaRPr lang="en-US" sz="4000" dirty="0">
              <a:latin typeface="Georgia" panose="02040502050405020303" pitchFamily="18" charset="0"/>
            </a:endParaRPr>
          </a:p>
          <a:p>
            <a:pPr marL="0" indent="0">
              <a:buNone/>
            </a:pPr>
            <a:endParaRPr lang="en-IN" sz="4400" dirty="0">
              <a:latin typeface="Georgia" panose="02040502050405020303" pitchFamily="18" charset="0"/>
            </a:endParaRPr>
          </a:p>
        </p:txBody>
      </p:sp>
      <p:pic>
        <p:nvPicPr>
          <p:cNvPr id="4" name="Picture 3">
            <a:extLst>
              <a:ext uri="{FF2B5EF4-FFF2-40B4-BE49-F238E27FC236}">
                <a16:creationId xmlns:a16="http://schemas.microsoft.com/office/drawing/2014/main" id="{3A167523-B6B3-499B-B7F8-A39DFA13F89D}"/>
              </a:ext>
            </a:extLst>
          </p:cNvPr>
          <p:cNvPicPr>
            <a:picLocks noChangeAspect="1"/>
          </p:cNvPicPr>
          <p:nvPr/>
        </p:nvPicPr>
        <p:blipFill>
          <a:blip r:embed="rId2"/>
          <a:stretch>
            <a:fillRect/>
          </a:stretch>
        </p:blipFill>
        <p:spPr>
          <a:xfrm>
            <a:off x="10410223" y="553668"/>
            <a:ext cx="1195851" cy="1195851"/>
          </a:xfrm>
          <a:prstGeom prst="rect">
            <a:avLst/>
          </a:prstGeom>
        </p:spPr>
      </p:pic>
    </p:spTree>
    <p:extLst>
      <p:ext uri="{BB962C8B-B14F-4D97-AF65-F5344CB8AC3E}">
        <p14:creationId xmlns:p14="http://schemas.microsoft.com/office/powerpoint/2010/main" val="35106496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C56FE7E4-C03F-4216-9009-AEBBB2A1A69E}"/>
              </a:ext>
            </a:extLst>
          </p:cNvPr>
          <p:cNvSpPr txBox="1"/>
          <p:nvPr/>
        </p:nvSpPr>
        <p:spPr>
          <a:xfrm>
            <a:off x="1784411" y="2006353"/>
            <a:ext cx="8797772" cy="3908762"/>
          </a:xfrm>
          <a:prstGeom prst="rect">
            <a:avLst/>
          </a:prstGeom>
          <a:noFill/>
        </p:spPr>
        <p:txBody>
          <a:bodyPr wrap="square" rtlCol="0">
            <a:spAutoFit/>
          </a:bodyPr>
          <a:lstStyle/>
          <a:p>
            <a:r>
              <a:rPr lang="en-US" sz="4400" dirty="0">
                <a:latin typeface="Georgia" panose="02040502050405020303" pitchFamily="18" charset="0"/>
              </a:rPr>
              <a:t>     Importance of International      Phonetic Alphabets for learners of      </a:t>
            </a:r>
          </a:p>
          <a:p>
            <a:r>
              <a:rPr lang="en-US" sz="4400" dirty="0">
                <a:latin typeface="Georgia" panose="02040502050405020303" pitchFamily="18" charset="0"/>
              </a:rPr>
              <a:t>              English in India </a:t>
            </a:r>
          </a:p>
          <a:p>
            <a:r>
              <a:rPr lang="en-US" dirty="0">
                <a:latin typeface="Georgia" panose="02040502050405020303" pitchFamily="18" charset="0"/>
              </a:rPr>
              <a:t>                                                                                                                              Dr. Alka Bansal</a:t>
            </a:r>
          </a:p>
          <a:p>
            <a:r>
              <a:rPr lang="en-US" dirty="0">
                <a:latin typeface="Georgia" panose="02040502050405020303" pitchFamily="18" charset="0"/>
              </a:rPr>
              <a:t>                                                                                                                  Head, dept. of English</a:t>
            </a:r>
          </a:p>
          <a:p>
            <a:r>
              <a:rPr lang="en-US" dirty="0">
                <a:latin typeface="Georgia" panose="02040502050405020303" pitchFamily="18" charset="0"/>
              </a:rPr>
              <a:t>                                                                                                                          S.D.(P.G.) College</a:t>
            </a:r>
          </a:p>
          <a:p>
            <a:r>
              <a:rPr lang="en-US" dirty="0">
                <a:latin typeface="Georgia" panose="02040502050405020303" pitchFamily="18" charset="0"/>
              </a:rPr>
              <a:t>                                                                                                                                Muzaffarnagar</a:t>
            </a:r>
          </a:p>
          <a:p>
            <a:endParaRPr lang="en-US" sz="4400" dirty="0">
              <a:latin typeface="Georgia" panose="02040502050405020303" pitchFamily="18" charset="0"/>
            </a:endParaRPr>
          </a:p>
        </p:txBody>
      </p:sp>
      <p:pic>
        <p:nvPicPr>
          <p:cNvPr id="4" name="Recorded Sound">
            <a:hlinkClick r:id="" action="ppaction://media"/>
            <a:extLst>
              <a:ext uri="{FF2B5EF4-FFF2-40B4-BE49-F238E27FC236}">
                <a16:creationId xmlns:a16="http://schemas.microsoft.com/office/drawing/2014/main" id="{4DD416EB-9F5A-49AD-86D8-B0009F14DF5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9802088" y="1532083"/>
            <a:ext cx="780095" cy="780095"/>
          </a:xfrm>
          <a:prstGeom prst="rect">
            <a:avLst/>
          </a:prstGeom>
        </p:spPr>
      </p:pic>
    </p:spTree>
    <p:extLst>
      <p:ext uri="{BB962C8B-B14F-4D97-AF65-F5344CB8AC3E}">
        <p14:creationId xmlns:p14="http://schemas.microsoft.com/office/powerpoint/2010/main" val="409611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764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39EDB-7FB0-4B66-B263-A28316D66503}"/>
              </a:ext>
            </a:extLst>
          </p:cNvPr>
          <p:cNvSpPr>
            <a:spLocks noGrp="1"/>
          </p:cNvSpPr>
          <p:nvPr>
            <p:ph type="title"/>
          </p:nvPr>
        </p:nvSpPr>
        <p:spPr/>
        <p:txBody>
          <a:bodyPr/>
          <a:lstStyle/>
          <a:p>
            <a:r>
              <a:rPr lang="en-US" dirty="0">
                <a:latin typeface="Georgia" panose="02040502050405020303" pitchFamily="18" charset="0"/>
                <a:cs typeface="Times New Roman" panose="02020603050405020304" pitchFamily="18" charset="0"/>
              </a:rPr>
              <a:t>What is IPA:</a:t>
            </a:r>
            <a:endParaRPr lang="en-IN" dirty="0">
              <a:latin typeface="Georgia" panose="02040502050405020303"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F13435B-0FD6-42E1-B69C-F13603AEF7F9}"/>
              </a:ext>
            </a:extLst>
          </p:cNvPr>
          <p:cNvSpPr>
            <a:spLocks noGrp="1"/>
          </p:cNvSpPr>
          <p:nvPr>
            <p:ph idx="1"/>
          </p:nvPr>
        </p:nvSpPr>
        <p:spPr>
          <a:xfrm>
            <a:off x="1066800" y="2014194"/>
            <a:ext cx="10058400" cy="3931920"/>
          </a:xfrm>
        </p:spPr>
        <p:txBody>
          <a:bodyPr>
            <a:normAutofit/>
          </a:bodyPr>
          <a:lstStyle/>
          <a:p>
            <a:pPr marL="0" indent="0">
              <a:buNone/>
            </a:pPr>
            <a:r>
              <a:rPr lang="en-US" sz="3600" dirty="0">
                <a:latin typeface="Georgia" panose="02040502050405020303" pitchFamily="18" charset="0"/>
                <a:cs typeface="Times New Roman" panose="02020603050405020304" pitchFamily="18" charset="0"/>
              </a:rPr>
              <a:t>International Phonetic Alphabet (IPA) was developed in the nineteenth century to represent the sounds of languages accurately with the help of a unique symbol for each distinctive sound in a language. Thus, IPA can be called a system for representing phonetic sounds with symbols.</a:t>
            </a:r>
            <a:endParaRPr lang="en-IN" sz="3600" dirty="0">
              <a:latin typeface="Georgia" panose="02040502050405020303" pitchFamily="18" charset="0"/>
              <a:cs typeface="Times New Roman" panose="02020603050405020304" pitchFamily="18" charset="0"/>
            </a:endParaRPr>
          </a:p>
        </p:txBody>
      </p:sp>
      <p:pic>
        <p:nvPicPr>
          <p:cNvPr id="4" name="Recorded Sound">
            <a:hlinkClick r:id="" action="ppaction://media"/>
            <a:extLst>
              <a:ext uri="{FF2B5EF4-FFF2-40B4-BE49-F238E27FC236}">
                <a16:creationId xmlns:a16="http://schemas.microsoft.com/office/drawing/2014/main" id="{44E6B9A0-02AA-4C1C-994D-D4379F7222D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13582" y="500268"/>
            <a:ext cx="823235" cy="823235"/>
          </a:xfrm>
          <a:prstGeom prst="rect">
            <a:avLst/>
          </a:prstGeom>
        </p:spPr>
      </p:pic>
    </p:spTree>
    <p:extLst>
      <p:ext uri="{BB962C8B-B14F-4D97-AF65-F5344CB8AC3E}">
        <p14:creationId xmlns:p14="http://schemas.microsoft.com/office/powerpoint/2010/main" val="2789549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368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DA216-147D-4C64-A1EA-5289B1C909F9}"/>
              </a:ext>
            </a:extLst>
          </p:cNvPr>
          <p:cNvSpPr>
            <a:spLocks noGrp="1"/>
          </p:cNvSpPr>
          <p:nvPr>
            <p:ph type="title"/>
          </p:nvPr>
        </p:nvSpPr>
        <p:spPr/>
        <p:txBody>
          <a:bodyPr>
            <a:normAutofit/>
          </a:bodyPr>
          <a:lstStyle/>
          <a:p>
            <a:r>
              <a:rPr lang="en-US" sz="4400" dirty="0">
                <a:latin typeface="Georgia" panose="02040502050405020303" pitchFamily="18" charset="0"/>
                <a:cs typeface="Times New Roman" panose="02020603050405020304" pitchFamily="18" charset="0"/>
              </a:rPr>
              <a:t>Importance of IPA for Indian learners of English: </a:t>
            </a:r>
            <a:endParaRPr lang="en-IN" sz="4400" dirty="0">
              <a:latin typeface="Georgia" panose="02040502050405020303"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26C72B0-DDB6-4E4E-B0B0-8B7E279E5E28}"/>
              </a:ext>
            </a:extLst>
          </p:cNvPr>
          <p:cNvSpPr>
            <a:spLocks noGrp="1"/>
          </p:cNvSpPr>
          <p:nvPr>
            <p:ph idx="1"/>
          </p:nvPr>
        </p:nvSpPr>
        <p:spPr>
          <a:xfrm>
            <a:off x="1121546" y="2283486"/>
            <a:ext cx="10058400" cy="3931920"/>
          </a:xfrm>
        </p:spPr>
        <p:txBody>
          <a:bodyPr>
            <a:normAutofit/>
          </a:bodyPr>
          <a:lstStyle/>
          <a:p>
            <a:pPr marL="0" indent="0">
              <a:buNone/>
            </a:pPr>
            <a:r>
              <a:rPr lang="en-US" sz="3200" dirty="0">
                <a:latin typeface="Georgia" panose="02040502050405020303" pitchFamily="18" charset="0"/>
                <a:cs typeface="Times New Roman" panose="02020603050405020304" pitchFamily="18" charset="0"/>
              </a:rPr>
              <a:t>IPA is of tremendous significance for the learners of English in India. As we all know that English is the most widely used language in India and is the second language(L2) of most of the Indians. But most of the Indians tend to mispronounce </a:t>
            </a:r>
            <a:r>
              <a:rPr lang="en-IN" sz="3200" dirty="0">
                <a:latin typeface="Georgia" panose="02040502050405020303" pitchFamily="18" charset="0"/>
                <a:cs typeface="Times New Roman" panose="02020603050405020304" pitchFamily="18" charset="0"/>
              </a:rPr>
              <a:t>many words, they are also likely to carry over the intonation and phonetics of their mother tongue in English speech.</a:t>
            </a:r>
          </a:p>
        </p:txBody>
      </p:sp>
      <p:pic>
        <p:nvPicPr>
          <p:cNvPr id="4" name="Recorded Sound">
            <a:hlinkClick r:id="" action="ppaction://media"/>
            <a:extLst>
              <a:ext uri="{FF2B5EF4-FFF2-40B4-BE49-F238E27FC236}">
                <a16:creationId xmlns:a16="http://schemas.microsoft.com/office/drawing/2014/main" id="{52F18582-2FB9-431A-BC78-5517C09B2A0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59779" y="555309"/>
            <a:ext cx="778846" cy="773085"/>
          </a:xfrm>
          <a:prstGeom prst="rect">
            <a:avLst/>
          </a:prstGeom>
        </p:spPr>
      </p:pic>
    </p:spTree>
    <p:extLst>
      <p:ext uri="{BB962C8B-B14F-4D97-AF65-F5344CB8AC3E}">
        <p14:creationId xmlns:p14="http://schemas.microsoft.com/office/powerpoint/2010/main" val="3389497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01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58435-E4AD-46FC-B021-1B4FF6E3A6C6}"/>
              </a:ext>
            </a:extLst>
          </p:cNvPr>
          <p:cNvSpPr>
            <a:spLocks noGrp="1"/>
          </p:cNvSpPr>
          <p:nvPr>
            <p:ph type="title"/>
          </p:nvPr>
        </p:nvSpPr>
        <p:spPr/>
        <p:txBody>
          <a:bodyPr>
            <a:normAutofit/>
          </a:bodyPr>
          <a:lstStyle/>
          <a:p>
            <a:r>
              <a:rPr lang="en-US" sz="4000" dirty="0">
                <a:latin typeface="Georgia" panose="02040502050405020303" pitchFamily="18" charset="0"/>
              </a:rPr>
              <a:t>IPA can help to improve pronunciation:</a:t>
            </a:r>
            <a:endParaRPr lang="en-IN" sz="4000" dirty="0">
              <a:latin typeface="Georgia" panose="02040502050405020303" pitchFamily="18" charset="0"/>
            </a:endParaRPr>
          </a:p>
        </p:txBody>
      </p:sp>
      <p:sp>
        <p:nvSpPr>
          <p:cNvPr id="3" name="Content Placeholder 2">
            <a:extLst>
              <a:ext uri="{FF2B5EF4-FFF2-40B4-BE49-F238E27FC236}">
                <a16:creationId xmlns:a16="http://schemas.microsoft.com/office/drawing/2014/main" id="{8F4ECC1F-BEC7-4EC0-9183-69E17FDD6F9E}"/>
              </a:ext>
            </a:extLst>
          </p:cNvPr>
          <p:cNvSpPr>
            <a:spLocks noGrp="1"/>
          </p:cNvSpPr>
          <p:nvPr>
            <p:ph idx="1"/>
          </p:nvPr>
        </p:nvSpPr>
        <p:spPr/>
        <p:txBody>
          <a:bodyPr>
            <a:normAutofit/>
          </a:bodyPr>
          <a:lstStyle/>
          <a:p>
            <a:pPr marL="0" indent="0">
              <a:buNone/>
            </a:pPr>
            <a:r>
              <a:rPr lang="en-US" sz="2800" dirty="0">
                <a:latin typeface="Georgia" panose="02040502050405020303" pitchFamily="18" charset="0"/>
              </a:rPr>
              <a:t>As English is not a phonetic language, mispronunciation is very common among a good majority of English speakers in India. We usually learn to pronounce words in the same manner as our teachers and elders do. But sometimes its so shocking to discover that the pronunciation of a certain word is so different(according to British R.P.) from what we had been saying throughout our lives. For example, the word hyperbole - </a:t>
            </a:r>
            <a:r>
              <a:rPr lang="en-US" sz="2800" b="1" dirty="0">
                <a:latin typeface="Georgia" panose="02040502050405020303" pitchFamily="18" charset="0"/>
              </a:rPr>
              <a:t>/hɑipɜ:bəli/</a:t>
            </a:r>
            <a:r>
              <a:rPr lang="en-US" sz="2800" dirty="0">
                <a:latin typeface="Georgia" panose="02040502050405020303" pitchFamily="18" charset="0"/>
              </a:rPr>
              <a:t> is mispronounced as </a:t>
            </a:r>
            <a:r>
              <a:rPr lang="en-US" sz="2800" b="1" dirty="0">
                <a:latin typeface="Georgia" panose="02040502050405020303" pitchFamily="18" charset="0"/>
              </a:rPr>
              <a:t>/hɑipəbəul/</a:t>
            </a:r>
            <a:r>
              <a:rPr lang="en-US" sz="2800" dirty="0">
                <a:latin typeface="Georgia" panose="02040502050405020303" pitchFamily="18" charset="0"/>
              </a:rPr>
              <a:t>.</a:t>
            </a:r>
            <a:endParaRPr lang="en-IN" sz="2800" b="1" dirty="0">
              <a:latin typeface="Georgia" panose="02040502050405020303" pitchFamily="18" charset="0"/>
            </a:endParaRPr>
          </a:p>
        </p:txBody>
      </p:sp>
      <p:pic>
        <p:nvPicPr>
          <p:cNvPr id="5" name="Recorded Sound">
            <a:hlinkClick r:id="" action="ppaction://media"/>
            <a:extLst>
              <a:ext uri="{FF2B5EF4-FFF2-40B4-BE49-F238E27FC236}">
                <a16:creationId xmlns:a16="http://schemas.microsoft.com/office/drawing/2014/main" id="{9DB6F6E3-9AC5-49CE-BF0A-5027BC576F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41980" y="621582"/>
            <a:ext cx="818225" cy="706812"/>
          </a:xfrm>
          <a:prstGeom prst="rect">
            <a:avLst/>
          </a:prstGeom>
        </p:spPr>
      </p:pic>
    </p:spTree>
    <p:extLst>
      <p:ext uri="{BB962C8B-B14F-4D97-AF65-F5344CB8AC3E}">
        <p14:creationId xmlns:p14="http://schemas.microsoft.com/office/powerpoint/2010/main" val="405016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9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2861A-20AD-4101-B0B6-EFB425AFE485}"/>
              </a:ext>
            </a:extLst>
          </p:cNvPr>
          <p:cNvSpPr>
            <a:spLocks noGrp="1"/>
          </p:cNvSpPr>
          <p:nvPr>
            <p:ph type="title"/>
          </p:nvPr>
        </p:nvSpPr>
        <p:spPr/>
        <p:txBody>
          <a:bodyPr>
            <a:normAutofit/>
          </a:bodyPr>
          <a:lstStyle/>
          <a:p>
            <a:r>
              <a:rPr lang="en-US" sz="4400" dirty="0">
                <a:latin typeface="Georgia" panose="02040502050405020303" pitchFamily="18" charset="0"/>
                <a:cs typeface="Times New Roman" panose="02020603050405020304" pitchFamily="18" charset="0"/>
              </a:rPr>
              <a:t>Why know IPA:</a:t>
            </a:r>
            <a:endParaRPr lang="en-IN" sz="4400" dirty="0">
              <a:latin typeface="Georgia" panose="02040502050405020303"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7E7719A2-95A2-4D9E-89F3-83039561DA16}"/>
              </a:ext>
            </a:extLst>
          </p:cNvPr>
          <p:cNvSpPr>
            <a:spLocks noGrp="1"/>
          </p:cNvSpPr>
          <p:nvPr>
            <p:ph idx="1"/>
          </p:nvPr>
        </p:nvSpPr>
        <p:spPr>
          <a:xfrm>
            <a:off x="1066800" y="1855433"/>
            <a:ext cx="10058400" cy="4465468"/>
          </a:xfrm>
        </p:spPr>
        <p:txBody>
          <a:bodyPr>
            <a:normAutofit/>
          </a:bodyPr>
          <a:lstStyle/>
          <a:p>
            <a:pPr marL="0" indent="0">
              <a:buNone/>
            </a:pPr>
            <a:r>
              <a:rPr lang="en-US" sz="2400" dirty="0">
                <a:latin typeface="Georgia" panose="02040502050405020303" pitchFamily="18" charset="0"/>
              </a:rPr>
              <a:t>There are 26 Alphabets in English but they do not represent all sounds. One letter may produce different sounds in different words. For e.g</a:t>
            </a:r>
            <a:r>
              <a:rPr lang="en-US" sz="2400" b="1" dirty="0">
                <a:latin typeface="Georgia" panose="02040502050405020303" pitchFamily="18" charset="0"/>
              </a:rPr>
              <a:t>. m</a:t>
            </a:r>
            <a:r>
              <a:rPr lang="en-US" sz="2400" b="1" u="sng" dirty="0">
                <a:latin typeface="Georgia" panose="02040502050405020303" pitchFamily="18" charset="0"/>
              </a:rPr>
              <a:t>a</a:t>
            </a:r>
            <a:r>
              <a:rPr lang="en-US" sz="2400" b="1" dirty="0">
                <a:latin typeface="Georgia" panose="02040502050405020303" pitchFamily="18" charset="0"/>
              </a:rPr>
              <a:t>t/mæt/, c</a:t>
            </a:r>
            <a:r>
              <a:rPr lang="en-US" sz="2400" b="1" u="sng" dirty="0">
                <a:latin typeface="Georgia" panose="02040502050405020303" pitchFamily="18" charset="0"/>
              </a:rPr>
              <a:t>a</a:t>
            </a:r>
            <a:r>
              <a:rPr lang="en-US" sz="2400" b="1" dirty="0">
                <a:latin typeface="Georgia" panose="02040502050405020303" pitchFamily="18" charset="0"/>
              </a:rPr>
              <a:t>r/kɑ:/</a:t>
            </a:r>
            <a:r>
              <a:rPr lang="en-US" sz="2400" dirty="0">
                <a:latin typeface="Georgia" panose="02040502050405020303" pitchFamily="18" charset="0"/>
              </a:rPr>
              <a:t>.</a:t>
            </a:r>
            <a:r>
              <a:rPr lang="en-US" sz="2400" b="1" dirty="0">
                <a:latin typeface="Georgia" panose="02040502050405020303" pitchFamily="18" charset="0"/>
              </a:rPr>
              <a:t> </a:t>
            </a:r>
            <a:r>
              <a:rPr lang="en-US" sz="2400" dirty="0">
                <a:latin typeface="Georgia" panose="02040502050405020303" pitchFamily="18" charset="0"/>
              </a:rPr>
              <a:t>See the different ways in which the letter</a:t>
            </a:r>
            <a:r>
              <a:rPr lang="en-US" sz="2400" b="1" dirty="0">
                <a:latin typeface="Georgia" panose="02040502050405020303" pitchFamily="18" charset="0"/>
              </a:rPr>
              <a:t> ‘e’ </a:t>
            </a:r>
            <a:r>
              <a:rPr lang="en-US" sz="2400" dirty="0">
                <a:latin typeface="Georgia" panose="02040502050405020303" pitchFamily="18" charset="0"/>
              </a:rPr>
              <a:t>is pronounced in the word </a:t>
            </a:r>
            <a:r>
              <a:rPr lang="en-US" sz="2400" b="1" dirty="0">
                <a:latin typeface="Georgia" panose="02040502050405020303" pitchFamily="18" charset="0"/>
              </a:rPr>
              <a:t>‘re-entered’</a:t>
            </a:r>
            <a:r>
              <a:rPr lang="en-US" sz="2400" dirty="0">
                <a:latin typeface="Georgia" panose="02040502050405020303" pitchFamily="18" charset="0"/>
              </a:rPr>
              <a:t>, it has four different pronunciations including one silent letter - </a:t>
            </a:r>
            <a:r>
              <a:rPr lang="en-US" sz="2400" b="1" dirty="0">
                <a:latin typeface="Georgia" panose="02040502050405020303" pitchFamily="18" charset="0"/>
              </a:rPr>
              <a:t>/ri:entəd/ - /i:/,/e/, silent, /ə/</a:t>
            </a:r>
            <a:r>
              <a:rPr lang="en-US" sz="2400" dirty="0">
                <a:latin typeface="Georgia" panose="02040502050405020303" pitchFamily="18" charset="0"/>
              </a:rPr>
              <a:t>. Sometimes we come across words that are spelled differently but pronounced in the same manner. For e.g.            </a:t>
            </a:r>
            <a:r>
              <a:rPr lang="en-US" sz="2400" b="1" dirty="0">
                <a:latin typeface="Georgia" panose="02040502050405020303" pitchFamily="18" charset="0"/>
              </a:rPr>
              <a:t>Pair -      /peə/</a:t>
            </a:r>
          </a:p>
          <a:p>
            <a:pPr marL="0" indent="0">
              <a:buNone/>
            </a:pPr>
            <a:r>
              <a:rPr lang="en-US" sz="2400" dirty="0">
                <a:latin typeface="Georgia" panose="02040502050405020303" pitchFamily="18" charset="0"/>
              </a:rPr>
              <a:t>                                                                                        </a:t>
            </a:r>
            <a:r>
              <a:rPr lang="en-US" sz="2400" b="1" dirty="0">
                <a:latin typeface="Georgia" panose="02040502050405020303" pitchFamily="18" charset="0"/>
              </a:rPr>
              <a:t>Pear  -   /peə/</a:t>
            </a:r>
          </a:p>
          <a:p>
            <a:pPr marL="0" indent="0">
              <a:buNone/>
            </a:pPr>
            <a:r>
              <a:rPr lang="en-US" sz="2400" dirty="0">
                <a:latin typeface="Georgia" panose="02040502050405020303" pitchFamily="18" charset="0"/>
              </a:rPr>
              <a:t>                                                                                        </a:t>
            </a:r>
            <a:r>
              <a:rPr lang="en-US" sz="2400" b="1" dirty="0">
                <a:latin typeface="Georgia" panose="02040502050405020303" pitchFamily="18" charset="0"/>
              </a:rPr>
              <a:t>Hair   -  /heə/</a:t>
            </a:r>
          </a:p>
          <a:p>
            <a:pPr marL="0" indent="0">
              <a:buNone/>
            </a:pPr>
            <a:r>
              <a:rPr lang="en-US" sz="2400" b="1" dirty="0">
                <a:latin typeface="Georgia" panose="02040502050405020303" pitchFamily="18" charset="0"/>
              </a:rPr>
              <a:t>                                                                                   Hare  -  /heə/</a:t>
            </a:r>
          </a:p>
        </p:txBody>
      </p:sp>
      <p:sp>
        <p:nvSpPr>
          <p:cNvPr id="13" name="Left Brace 12">
            <a:extLst>
              <a:ext uri="{FF2B5EF4-FFF2-40B4-BE49-F238E27FC236}">
                <a16:creationId xmlns:a16="http://schemas.microsoft.com/office/drawing/2014/main" id="{1DD7F56C-50C5-4111-834B-539969BB3C5D}"/>
              </a:ext>
            </a:extLst>
          </p:cNvPr>
          <p:cNvSpPr/>
          <p:nvPr/>
        </p:nvSpPr>
        <p:spPr>
          <a:xfrm>
            <a:off x="7022236" y="4225770"/>
            <a:ext cx="301841" cy="618037"/>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IN" dirty="0"/>
          </a:p>
        </p:txBody>
      </p:sp>
      <p:sp>
        <p:nvSpPr>
          <p:cNvPr id="14" name="Left Brace 13">
            <a:extLst>
              <a:ext uri="{FF2B5EF4-FFF2-40B4-BE49-F238E27FC236}">
                <a16:creationId xmlns:a16="http://schemas.microsoft.com/office/drawing/2014/main" id="{0BB8A7B2-8151-4288-9F32-564B87074F43}"/>
              </a:ext>
            </a:extLst>
          </p:cNvPr>
          <p:cNvSpPr/>
          <p:nvPr/>
        </p:nvSpPr>
        <p:spPr>
          <a:xfrm>
            <a:off x="7022236" y="5193435"/>
            <a:ext cx="372862" cy="618037"/>
          </a:xfrm>
          <a:prstGeom prst="leftBrace">
            <a:avLst>
              <a:gd name="adj1" fmla="val 8333"/>
              <a:gd name="adj2" fmla="val 47436"/>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IN" dirty="0"/>
          </a:p>
        </p:txBody>
      </p:sp>
      <p:pic>
        <p:nvPicPr>
          <p:cNvPr id="5" name="Recorded Sound">
            <a:hlinkClick r:id="" action="ppaction://media"/>
            <a:extLst>
              <a:ext uri="{FF2B5EF4-FFF2-40B4-BE49-F238E27FC236}">
                <a16:creationId xmlns:a16="http://schemas.microsoft.com/office/drawing/2014/main" id="{D709975B-697C-4BDC-A07C-F4B2980C270A}"/>
              </a:ext>
            </a:extLst>
          </p:cNvPr>
          <p:cNvPicPr>
            <a:picLocks noChangeAspect="1"/>
          </p:cNvPicPr>
          <p:nvPr>
            <a:audioFile r:link="rId1"/>
            <p:extLst>
              <p:ext uri="{DAA4B4D4-6D71-4841-9C94-3DE7FCFB9230}">
                <p14:media xmlns:p14="http://schemas.microsoft.com/office/powerpoint/2010/main" r:embed="rId2">
                  <p14:trim end="115033.2358"/>
                </p14:media>
              </p:ext>
            </p:extLst>
          </p:nvPr>
        </p:nvPicPr>
        <p:blipFill>
          <a:blip r:embed="rId4"/>
          <a:stretch>
            <a:fillRect/>
          </a:stretch>
        </p:blipFill>
        <p:spPr>
          <a:xfrm>
            <a:off x="10751998" y="621582"/>
            <a:ext cx="771218" cy="789968"/>
          </a:xfrm>
          <a:prstGeom prst="rect">
            <a:avLst/>
          </a:prstGeom>
        </p:spPr>
      </p:pic>
    </p:spTree>
    <p:extLst>
      <p:ext uri="{BB962C8B-B14F-4D97-AF65-F5344CB8AC3E}">
        <p14:creationId xmlns:p14="http://schemas.microsoft.com/office/powerpoint/2010/main" val="4191344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30443"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F5556D3-8E1B-4F34-97BE-37B087C01AC2}"/>
              </a:ext>
            </a:extLst>
          </p:cNvPr>
          <p:cNvSpPr>
            <a:spLocks noGrp="1"/>
          </p:cNvSpPr>
          <p:nvPr>
            <p:ph idx="1"/>
          </p:nvPr>
        </p:nvSpPr>
        <p:spPr>
          <a:xfrm>
            <a:off x="1066800" y="612559"/>
            <a:ext cx="10058400" cy="5422481"/>
          </a:xfrm>
        </p:spPr>
        <p:txBody>
          <a:bodyPr>
            <a:normAutofit lnSpcReduction="10000"/>
          </a:bodyPr>
          <a:lstStyle/>
          <a:p>
            <a:pPr marL="0" indent="0">
              <a:buNone/>
            </a:pPr>
            <a:r>
              <a:rPr lang="en-US" sz="2800" dirty="0">
                <a:latin typeface="Georgia" panose="02040502050405020303" pitchFamily="18" charset="0"/>
              </a:rPr>
              <a:t>Since, there is no one to one relationship between the letters of the alphabets and the sounds they represent, we need a different notation in which one symbol represents one sound. As per an estimate eighty percent of English words are not spelled phonetically. So, the Indian learners get confused especially those who have Hindi as L1 (mother tongue) because Hindi is hundred percent phonetic. Hence, IPA serves as an excellent pronunciation tool for the learners of English in India.</a:t>
            </a:r>
          </a:p>
          <a:p>
            <a:pPr marL="0" indent="0">
              <a:buNone/>
            </a:pPr>
            <a:r>
              <a:rPr lang="en-US" sz="2800" dirty="0">
                <a:latin typeface="Georgia" panose="02040502050405020303" pitchFamily="18" charset="0"/>
              </a:rPr>
              <a:t>               It helps the learners of English to know exactly which sound to articulate. But for this the learners should be aware of the phonetic symbols and the sounds which the symbols represent.                </a:t>
            </a:r>
            <a:endParaRPr lang="en-IN" sz="2800" dirty="0">
              <a:latin typeface="Georgia" panose="02040502050405020303" pitchFamily="18" charset="0"/>
            </a:endParaRPr>
          </a:p>
        </p:txBody>
      </p:sp>
      <p:pic>
        <p:nvPicPr>
          <p:cNvPr id="2" name="Recorded Sound">
            <a:hlinkClick r:id="" action="ppaction://media"/>
            <a:extLst>
              <a:ext uri="{FF2B5EF4-FFF2-40B4-BE49-F238E27FC236}">
                <a16:creationId xmlns:a16="http://schemas.microsoft.com/office/drawing/2014/main" id="{80BFFCCB-BC57-4F99-86B4-852AFD7B4222}"/>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flipV="1">
            <a:off x="10676592" y="5331041"/>
            <a:ext cx="897215" cy="914400"/>
          </a:xfrm>
          <a:prstGeom prst="rect">
            <a:avLst/>
          </a:prstGeom>
        </p:spPr>
      </p:pic>
    </p:spTree>
    <p:extLst>
      <p:ext uri="{BB962C8B-B14F-4D97-AF65-F5344CB8AC3E}">
        <p14:creationId xmlns:p14="http://schemas.microsoft.com/office/powerpoint/2010/main" val="348479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5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1A76-F5C3-44FA-861A-C88CE0AC588B}"/>
              </a:ext>
            </a:extLst>
          </p:cNvPr>
          <p:cNvSpPr>
            <a:spLocks noGrp="1"/>
          </p:cNvSpPr>
          <p:nvPr>
            <p:ph type="title"/>
          </p:nvPr>
        </p:nvSpPr>
        <p:spPr/>
        <p:txBody>
          <a:bodyPr/>
          <a:lstStyle/>
          <a:p>
            <a:r>
              <a:rPr lang="en-US" sz="4000" dirty="0">
                <a:latin typeface="Georgia" panose="02040502050405020303" pitchFamily="18" charset="0"/>
              </a:rPr>
              <a:t>Phonetic Symbols:</a:t>
            </a:r>
            <a:endParaRPr lang="en-IN" sz="4000" dirty="0">
              <a:latin typeface="Georgia" panose="02040502050405020303" pitchFamily="18" charset="0"/>
            </a:endParaRPr>
          </a:p>
        </p:txBody>
      </p:sp>
      <p:sp>
        <p:nvSpPr>
          <p:cNvPr id="4" name="Text Placeholder 3">
            <a:extLst>
              <a:ext uri="{FF2B5EF4-FFF2-40B4-BE49-F238E27FC236}">
                <a16:creationId xmlns:a16="http://schemas.microsoft.com/office/drawing/2014/main" id="{06FE3CAA-F2A6-4B29-BEC2-0FF72E0C8A86}"/>
              </a:ext>
            </a:extLst>
          </p:cNvPr>
          <p:cNvSpPr>
            <a:spLocks noGrp="1"/>
          </p:cNvSpPr>
          <p:nvPr>
            <p:ph type="body" sz="half" idx="2"/>
          </p:nvPr>
        </p:nvSpPr>
        <p:spPr/>
        <p:txBody>
          <a:bodyPr>
            <a:noAutofit/>
          </a:bodyPr>
          <a:lstStyle/>
          <a:p>
            <a:r>
              <a:rPr lang="en-US" sz="2000" dirty="0">
                <a:latin typeface="Georgia" panose="02040502050405020303" pitchFamily="18" charset="0"/>
              </a:rPr>
              <a:t>Here is the list of phonetic symbols along with the keywords. These keywords have the sound which the symbol represents. It helps the learners to comprehend the sound which the symbol stands for.</a:t>
            </a:r>
            <a:endParaRPr lang="en-IN" sz="2000" dirty="0">
              <a:latin typeface="Georgia" panose="02040502050405020303" pitchFamily="18" charset="0"/>
            </a:endParaRPr>
          </a:p>
        </p:txBody>
      </p:sp>
      <p:pic>
        <p:nvPicPr>
          <p:cNvPr id="10" name="Picture Placeholder 9">
            <a:extLst>
              <a:ext uri="{FF2B5EF4-FFF2-40B4-BE49-F238E27FC236}">
                <a16:creationId xmlns:a16="http://schemas.microsoft.com/office/drawing/2014/main" id="{DCFEDFDF-4D2E-4B29-839D-609949B24187}"/>
              </a:ext>
            </a:extLst>
          </p:cNvPr>
          <p:cNvPicPr>
            <a:picLocks noGrp="1" noChangeAspect="1"/>
          </p:cNvPicPr>
          <p:nvPr>
            <p:ph type="pic" idx="1"/>
          </p:nvPr>
        </p:nvPicPr>
        <p:blipFill>
          <a:blip r:embed="rId4"/>
          <a:srcRect t="2539" b="2539"/>
          <a:stretch>
            <a:fillRect/>
          </a:stretch>
        </p:blipFill>
        <p:spPr/>
      </p:pic>
      <p:pic>
        <p:nvPicPr>
          <p:cNvPr id="3" name="Recorded Sound">
            <a:hlinkClick r:id="" action="ppaction://media"/>
            <a:extLst>
              <a:ext uri="{FF2B5EF4-FFF2-40B4-BE49-F238E27FC236}">
                <a16:creationId xmlns:a16="http://schemas.microsoft.com/office/drawing/2014/main" id="{33B40EAE-C1BF-4317-9ADA-B050AACE668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34945" y="432447"/>
            <a:ext cx="693760" cy="637401"/>
          </a:xfrm>
          <a:prstGeom prst="rect">
            <a:avLst/>
          </a:prstGeom>
        </p:spPr>
      </p:pic>
    </p:spTree>
    <p:extLst>
      <p:ext uri="{BB962C8B-B14F-4D97-AF65-F5344CB8AC3E}">
        <p14:creationId xmlns:p14="http://schemas.microsoft.com/office/powerpoint/2010/main" val="2515470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5976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DDD0A8-E495-402A-93A8-BF3455B7A3A0}"/>
              </a:ext>
            </a:extLst>
          </p:cNvPr>
          <p:cNvPicPr>
            <a:picLocks noChangeAspect="1"/>
          </p:cNvPicPr>
          <p:nvPr/>
        </p:nvPicPr>
        <p:blipFill>
          <a:blip r:embed="rId4"/>
          <a:stretch>
            <a:fillRect/>
          </a:stretch>
        </p:blipFill>
        <p:spPr>
          <a:xfrm>
            <a:off x="388192" y="392268"/>
            <a:ext cx="11415615" cy="6073463"/>
          </a:xfrm>
          <a:prstGeom prst="rect">
            <a:avLst/>
          </a:prstGeom>
        </p:spPr>
      </p:pic>
      <p:pic>
        <p:nvPicPr>
          <p:cNvPr id="2" name="Recorded Sound">
            <a:hlinkClick r:id="" action="ppaction://media"/>
            <a:extLst>
              <a:ext uri="{FF2B5EF4-FFF2-40B4-BE49-F238E27FC236}">
                <a16:creationId xmlns:a16="http://schemas.microsoft.com/office/drawing/2014/main" id="{91E9301D-9257-45C2-B799-46874BCB84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rot="10800000" flipH="1">
            <a:off x="10227076" y="887762"/>
            <a:ext cx="958788" cy="834505"/>
          </a:xfrm>
          <a:prstGeom prst="rect">
            <a:avLst/>
          </a:prstGeom>
        </p:spPr>
      </p:pic>
    </p:spTree>
    <p:extLst>
      <p:ext uri="{BB962C8B-B14F-4D97-AF65-F5344CB8AC3E}">
        <p14:creationId xmlns:p14="http://schemas.microsoft.com/office/powerpoint/2010/main" val="1842504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6405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EB59566-EF86-4603-93B5-C448E1F25147}"/>
              </a:ext>
            </a:extLst>
          </p:cNvPr>
          <p:cNvSpPr>
            <a:spLocks noGrp="1"/>
          </p:cNvSpPr>
          <p:nvPr>
            <p:ph type="body" sz="half" idx="2"/>
          </p:nvPr>
        </p:nvSpPr>
        <p:spPr>
          <a:xfrm>
            <a:off x="9296400" y="443883"/>
            <a:ext cx="2432304" cy="5939162"/>
          </a:xfrm>
        </p:spPr>
        <p:txBody>
          <a:bodyPr>
            <a:normAutofit/>
          </a:bodyPr>
          <a:lstStyle/>
          <a:p>
            <a:r>
              <a:rPr lang="en-US" sz="1600" dirty="0">
                <a:latin typeface="Georgia" panose="02040502050405020303" pitchFamily="18" charset="0"/>
              </a:rPr>
              <a:t>In consonant sounds there are 3 nasal sounds/m/, /n/, /ŋ/, all other sounds are oral. </a:t>
            </a:r>
          </a:p>
          <a:p>
            <a:r>
              <a:rPr lang="en-US" sz="1600" dirty="0">
                <a:latin typeface="Georgia" panose="02040502050405020303" pitchFamily="18" charset="0"/>
              </a:rPr>
              <a:t>But sometimes some people tend to speak all consonant sounds as nasal sounds that is they are hyper nasal. Technically, this condition is called </a:t>
            </a:r>
            <a:r>
              <a:rPr lang="en-US" sz="1600" b="1" dirty="0">
                <a:latin typeface="Georgia" panose="02040502050405020303" pitchFamily="18" charset="0"/>
              </a:rPr>
              <a:t>Rhinolalia Aperta</a:t>
            </a:r>
            <a:r>
              <a:rPr lang="en-US" sz="1600" dirty="0">
                <a:latin typeface="Georgia" panose="02040502050405020303" pitchFamily="18" charset="0"/>
              </a:rPr>
              <a:t>. </a:t>
            </a:r>
          </a:p>
          <a:p>
            <a:r>
              <a:rPr lang="en-US" sz="1600" dirty="0">
                <a:latin typeface="Georgia" panose="02040502050405020303" pitchFamily="18" charset="0"/>
              </a:rPr>
              <a:t>And there are some speakers who do not articulate the nasal sounds at all. This condition is called </a:t>
            </a:r>
            <a:r>
              <a:rPr lang="en-US" sz="1600" b="1" dirty="0">
                <a:latin typeface="Georgia" panose="02040502050405020303" pitchFamily="18" charset="0"/>
              </a:rPr>
              <a:t>Rhinolalia Clausa</a:t>
            </a:r>
            <a:r>
              <a:rPr lang="en-US" sz="1600" dirty="0">
                <a:latin typeface="Georgia" panose="02040502050405020303" pitchFamily="18" charset="0"/>
              </a:rPr>
              <a:t>.</a:t>
            </a:r>
            <a:endParaRPr lang="en-IN" sz="1600" dirty="0">
              <a:latin typeface="Georgia" panose="02040502050405020303" pitchFamily="18" charset="0"/>
            </a:endParaRPr>
          </a:p>
        </p:txBody>
      </p:sp>
      <p:pic>
        <p:nvPicPr>
          <p:cNvPr id="10" name="Picture Placeholder 9">
            <a:extLst>
              <a:ext uri="{FF2B5EF4-FFF2-40B4-BE49-F238E27FC236}">
                <a16:creationId xmlns:a16="http://schemas.microsoft.com/office/drawing/2014/main" id="{D60BC10C-ABC2-49D6-B164-F63409970FBC}"/>
              </a:ext>
            </a:extLst>
          </p:cNvPr>
          <p:cNvPicPr>
            <a:picLocks noGrp="1" noChangeAspect="1"/>
          </p:cNvPicPr>
          <p:nvPr>
            <p:ph type="pic" idx="1"/>
          </p:nvPr>
        </p:nvPicPr>
        <p:blipFill>
          <a:blip r:embed="rId4"/>
          <a:srcRect l="331" r="331"/>
          <a:stretch>
            <a:fillRect/>
          </a:stretch>
        </p:blipFill>
        <p:spPr/>
      </p:pic>
      <p:pic>
        <p:nvPicPr>
          <p:cNvPr id="2" name="Recorded Sound">
            <a:hlinkClick r:id="" action="ppaction://media"/>
            <a:extLst>
              <a:ext uri="{FF2B5EF4-FFF2-40B4-BE49-F238E27FC236}">
                <a16:creationId xmlns:a16="http://schemas.microsoft.com/office/drawing/2014/main" id="{49A2E2CD-E0C9-44A0-8BDD-E61DCDAB7A7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511806" y="825623"/>
            <a:ext cx="966369" cy="763479"/>
          </a:xfrm>
          <a:prstGeom prst="rect">
            <a:avLst/>
          </a:prstGeom>
        </p:spPr>
      </p:pic>
    </p:spTree>
    <p:extLst>
      <p:ext uri="{BB962C8B-B14F-4D97-AF65-F5344CB8AC3E}">
        <p14:creationId xmlns:p14="http://schemas.microsoft.com/office/powerpoint/2010/main" val="535587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126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210446-AB45-4B92-946D-61537DA823C3}"/>
              </a:ext>
            </a:extLst>
          </p:cNvPr>
          <p:cNvPicPr>
            <a:picLocks noChangeAspect="1"/>
          </p:cNvPicPr>
          <p:nvPr/>
        </p:nvPicPr>
        <p:blipFill>
          <a:blip r:embed="rId4"/>
          <a:stretch>
            <a:fillRect/>
          </a:stretch>
        </p:blipFill>
        <p:spPr>
          <a:xfrm>
            <a:off x="390617" y="426128"/>
            <a:ext cx="11416684" cy="6027938"/>
          </a:xfrm>
          <a:prstGeom prst="rect">
            <a:avLst/>
          </a:prstGeom>
        </p:spPr>
      </p:pic>
      <p:pic>
        <p:nvPicPr>
          <p:cNvPr id="2" name="Recorded Sound">
            <a:hlinkClick r:id="" action="ppaction://media"/>
            <a:extLst>
              <a:ext uri="{FF2B5EF4-FFF2-40B4-BE49-F238E27FC236}">
                <a16:creationId xmlns:a16="http://schemas.microsoft.com/office/drawing/2014/main" id="{9DE5732A-C20E-4951-9496-0E207E9B216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555550" y="521224"/>
            <a:ext cx="843378" cy="783794"/>
          </a:xfrm>
          <a:prstGeom prst="rect">
            <a:avLst/>
          </a:prstGeom>
        </p:spPr>
      </p:pic>
    </p:spTree>
    <p:extLst>
      <p:ext uri="{BB962C8B-B14F-4D97-AF65-F5344CB8AC3E}">
        <p14:creationId xmlns:p14="http://schemas.microsoft.com/office/powerpoint/2010/main" val="469247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155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aramond" panose="02020404030301010803"/>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3F20CFC1-E34F-405B-AA49-5BE0E194F1B3}"/>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TM03457510[[fn=Savon]]</Template>
  <TotalTime>1066</TotalTime>
  <Words>737</Words>
  <Application>Microsoft Office PowerPoint</Application>
  <PresentationFormat>Widescreen</PresentationFormat>
  <Paragraphs>27</Paragraphs>
  <Slides>11</Slides>
  <Notes>0</Notes>
  <HiddenSlides>0</HiddenSlides>
  <MMClips>10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Calibri</vt:lpstr>
      <vt:lpstr>Garamond</vt:lpstr>
      <vt:lpstr>Georgia</vt:lpstr>
      <vt:lpstr>Savon</vt:lpstr>
      <vt:lpstr>   Note :   </vt:lpstr>
      <vt:lpstr>PowerPoint Presentation</vt:lpstr>
      <vt:lpstr>What is IPA:</vt:lpstr>
      <vt:lpstr>Importance of IPA for Indian learners of English: </vt:lpstr>
      <vt:lpstr>IPA can help to improve pronunciation:</vt:lpstr>
      <vt:lpstr>Why know IPA:</vt:lpstr>
      <vt:lpstr>PowerPoint Presentation</vt:lpstr>
      <vt:lpstr>Phonetic Symbols: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Naina Bansal</dc:creator>
  <cp:lastModifiedBy>Naina Bansal</cp:lastModifiedBy>
  <cp:revision>53</cp:revision>
  <dcterms:created xsi:type="dcterms:W3CDTF">2020-09-27T10:40:11Z</dcterms:created>
  <dcterms:modified xsi:type="dcterms:W3CDTF">2020-10-05T16:57:53Z</dcterms:modified>
</cp:coreProperties>
</file>