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3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5143500" cy="9144000"/>
  <p:embeddedFontLst>
    <p:embeddedFont>
      <p:font typeface="Anton" pitchFamily="2" charset="0"/>
      <p:regular r:id="rId31"/>
    </p:embeddedFont>
    <p:embeddedFont>
      <p:font typeface="Fira Sans" panose="020B0503050000020004" pitchFamily="34" charset="0"/>
      <p:regular r:id="rId32"/>
      <p:bold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op patel" userId="ba7fea839f0fbda2" providerId="LiveId" clId="{E17F8268-32B3-474B-9635-EEA717C54D6A}"/>
    <pc:docChg chg="undo custSel addSld modSld modMainMaster">
      <pc:chgData name="anoop patel" userId="ba7fea839f0fbda2" providerId="LiveId" clId="{E17F8268-32B3-474B-9635-EEA717C54D6A}" dt="2026-05-29T11:31:03.814" v="91" actId="122"/>
      <pc:docMkLst>
        <pc:docMk/>
      </pc:docMkLst>
      <pc:sldChg chg="addSp delSp modSp mod">
        <pc:chgData name="anoop patel" userId="ba7fea839f0fbda2" providerId="LiveId" clId="{E17F8268-32B3-474B-9635-EEA717C54D6A}" dt="2026-05-29T10:08:37.481" v="18" actId="14100"/>
        <pc:sldMkLst>
          <pc:docMk/>
          <pc:sldMk cId="0" sldId="258"/>
        </pc:sldMkLst>
        <pc:picChg chg="del">
          <ac:chgData name="anoop patel" userId="ba7fea839f0fbda2" providerId="LiveId" clId="{E17F8268-32B3-474B-9635-EEA717C54D6A}" dt="2026-05-29T10:07:40.905" v="12" actId="478"/>
          <ac:picMkLst>
            <pc:docMk/>
            <pc:sldMk cId="0" sldId="258"/>
            <ac:picMk id="3" creationId="{00000000-0000-0000-0000-000000000000}"/>
          </ac:picMkLst>
        </pc:picChg>
        <pc:picChg chg="add mod">
          <ac:chgData name="anoop patel" userId="ba7fea839f0fbda2" providerId="LiveId" clId="{E17F8268-32B3-474B-9635-EEA717C54D6A}" dt="2026-05-29T10:08:37.481" v="18" actId="14100"/>
          <ac:picMkLst>
            <pc:docMk/>
            <pc:sldMk cId="0" sldId="258"/>
            <ac:picMk id="11" creationId="{0B1CABEF-0097-9011-FA10-8F267F8B9FC9}"/>
          </ac:picMkLst>
        </pc:picChg>
      </pc:sldChg>
      <pc:sldChg chg="addSp delSp modSp add mod">
        <pc:chgData name="anoop patel" userId="ba7fea839f0fbda2" providerId="LiveId" clId="{E17F8268-32B3-474B-9635-EEA717C54D6A}" dt="2026-05-29T10:29:28.646" v="76"/>
        <pc:sldMkLst>
          <pc:docMk/>
          <pc:sldMk cId="0" sldId="274"/>
        </pc:sldMkLst>
        <pc:spChg chg="mod">
          <ac:chgData name="anoop patel" userId="ba7fea839f0fbda2" providerId="LiveId" clId="{E17F8268-32B3-474B-9635-EEA717C54D6A}" dt="2026-05-29T10:26:13.464" v="67" actId="403"/>
          <ac:spMkLst>
            <pc:docMk/>
            <pc:sldMk cId="0" sldId="274"/>
            <ac:spMk id="3" creationId="{00000000-0000-0000-0000-000000000000}"/>
          </ac:spMkLst>
        </pc:spChg>
        <pc:spChg chg="del mod">
          <ac:chgData name="anoop patel" userId="ba7fea839f0fbda2" providerId="LiveId" clId="{E17F8268-32B3-474B-9635-EEA717C54D6A}" dt="2026-05-29T10:23:26.013" v="27" actId="478"/>
          <ac:spMkLst>
            <pc:docMk/>
            <pc:sldMk cId="0" sldId="274"/>
            <ac:spMk id="4" creationId="{00000000-0000-0000-0000-000000000000}"/>
          </ac:spMkLst>
        </pc:spChg>
        <pc:spChg chg="add">
          <ac:chgData name="anoop patel" userId="ba7fea839f0fbda2" providerId="LiveId" clId="{E17F8268-32B3-474B-9635-EEA717C54D6A}" dt="2026-05-29T10:22:32.631" v="20"/>
          <ac:spMkLst>
            <pc:docMk/>
            <pc:sldMk cId="0" sldId="274"/>
            <ac:spMk id="5" creationId="{98F5A8D9-FCDC-F19C-B002-1A41524C7B6F}"/>
          </ac:spMkLst>
        </pc:spChg>
        <pc:picChg chg="del">
          <ac:chgData name="anoop patel" userId="ba7fea839f0fbda2" providerId="LiveId" clId="{E17F8268-32B3-474B-9635-EEA717C54D6A}" dt="2026-05-29T10:22:30.283" v="19" actId="478"/>
          <ac:picMkLst>
            <pc:docMk/>
            <pc:sldMk cId="0" sldId="274"/>
            <ac:picMk id="2" creationId="{00000000-0000-0000-0000-000000000000}"/>
          </ac:picMkLst>
        </pc:picChg>
        <pc:picChg chg="add mod ord">
          <ac:chgData name="anoop patel" userId="ba7fea839f0fbda2" providerId="LiveId" clId="{E17F8268-32B3-474B-9635-EEA717C54D6A}" dt="2026-05-29T10:29:28.646" v="76"/>
          <ac:picMkLst>
            <pc:docMk/>
            <pc:sldMk cId="0" sldId="274"/>
            <ac:picMk id="6" creationId="{7D70351E-C211-CD19-CA7C-D2F012D97390}"/>
          </ac:picMkLst>
        </pc:picChg>
      </pc:sldChg>
      <pc:sldChg chg="add">
        <pc:chgData name="anoop patel" userId="ba7fea839f0fbda2" providerId="LiveId" clId="{E17F8268-32B3-474B-9635-EEA717C54D6A}" dt="2026-05-29T09:56:46.421" v="1"/>
        <pc:sldMkLst>
          <pc:docMk/>
          <pc:sldMk cId="0" sldId="275"/>
        </pc:sldMkLst>
      </pc:sldChg>
      <pc:sldChg chg="add">
        <pc:chgData name="anoop patel" userId="ba7fea839f0fbda2" providerId="LiveId" clId="{E17F8268-32B3-474B-9635-EEA717C54D6A}" dt="2026-05-29T09:57:06.377" v="2"/>
        <pc:sldMkLst>
          <pc:docMk/>
          <pc:sldMk cId="0" sldId="276"/>
        </pc:sldMkLst>
      </pc:sldChg>
      <pc:sldChg chg="add">
        <pc:chgData name="anoop patel" userId="ba7fea839f0fbda2" providerId="LiveId" clId="{E17F8268-32B3-474B-9635-EEA717C54D6A}" dt="2026-05-29T09:57:30.300" v="3"/>
        <pc:sldMkLst>
          <pc:docMk/>
          <pc:sldMk cId="0" sldId="277"/>
        </pc:sldMkLst>
      </pc:sldChg>
      <pc:sldChg chg="add">
        <pc:chgData name="anoop patel" userId="ba7fea839f0fbda2" providerId="LiveId" clId="{E17F8268-32B3-474B-9635-EEA717C54D6A}" dt="2026-05-29T09:57:53.867" v="4"/>
        <pc:sldMkLst>
          <pc:docMk/>
          <pc:sldMk cId="0" sldId="278"/>
        </pc:sldMkLst>
      </pc:sldChg>
      <pc:sldChg chg="add">
        <pc:chgData name="anoop patel" userId="ba7fea839f0fbda2" providerId="LiveId" clId="{E17F8268-32B3-474B-9635-EEA717C54D6A}" dt="2026-05-29T09:58:15.412" v="5"/>
        <pc:sldMkLst>
          <pc:docMk/>
          <pc:sldMk cId="0" sldId="279"/>
        </pc:sldMkLst>
      </pc:sldChg>
      <pc:sldChg chg="add">
        <pc:chgData name="anoop patel" userId="ba7fea839f0fbda2" providerId="LiveId" clId="{E17F8268-32B3-474B-9635-EEA717C54D6A}" dt="2026-05-29T09:58:40.869" v="6"/>
        <pc:sldMkLst>
          <pc:docMk/>
          <pc:sldMk cId="0" sldId="280"/>
        </pc:sldMkLst>
      </pc:sldChg>
      <pc:sldChg chg="add">
        <pc:chgData name="anoop patel" userId="ba7fea839f0fbda2" providerId="LiveId" clId="{E17F8268-32B3-474B-9635-EEA717C54D6A}" dt="2026-05-29T09:59:06.877" v="7"/>
        <pc:sldMkLst>
          <pc:docMk/>
          <pc:sldMk cId="0" sldId="281"/>
        </pc:sldMkLst>
      </pc:sldChg>
      <pc:sldChg chg="delSp add mod">
        <pc:chgData name="anoop patel" userId="ba7fea839f0fbda2" providerId="LiveId" clId="{E17F8268-32B3-474B-9635-EEA717C54D6A}" dt="2026-05-29T11:29:48.406" v="78" actId="21"/>
        <pc:sldMkLst>
          <pc:docMk/>
          <pc:sldMk cId="0" sldId="282"/>
        </pc:sldMkLst>
        <pc:spChg chg="del">
          <ac:chgData name="anoop patel" userId="ba7fea839f0fbda2" providerId="LiveId" clId="{E17F8268-32B3-474B-9635-EEA717C54D6A}" dt="2026-05-29T11:29:48.406" v="78" actId="21"/>
          <ac:spMkLst>
            <pc:docMk/>
            <pc:sldMk cId="0" sldId="282"/>
            <ac:spMk id="19" creationId="{00000000-0000-0000-0000-000000000000}"/>
          </ac:spMkLst>
        </pc:spChg>
      </pc:sldChg>
      <pc:sldChg chg="addSp modSp new mod">
        <pc:chgData name="anoop patel" userId="ba7fea839f0fbda2" providerId="LiveId" clId="{E17F8268-32B3-474B-9635-EEA717C54D6A}" dt="2026-05-29T11:31:03.814" v="91" actId="122"/>
        <pc:sldMkLst>
          <pc:docMk/>
          <pc:sldMk cId="2798250893" sldId="283"/>
        </pc:sldMkLst>
        <pc:spChg chg="add mod">
          <ac:chgData name="anoop patel" userId="ba7fea839f0fbda2" providerId="LiveId" clId="{E17F8268-32B3-474B-9635-EEA717C54D6A}" dt="2026-05-29T11:31:03.814" v="91" actId="122"/>
          <ac:spMkLst>
            <pc:docMk/>
            <pc:sldMk cId="2798250893" sldId="283"/>
            <ac:spMk id="19" creationId="{00000000-0000-0000-0000-000000000000}"/>
          </ac:spMkLst>
        </pc:spChg>
      </pc:sldChg>
      <pc:sldMasterChg chg="modSldLayout">
        <pc:chgData name="anoop patel" userId="ba7fea839f0fbda2" providerId="LiveId" clId="{E17F8268-32B3-474B-9635-EEA717C54D6A}" dt="2026-05-29T09:59:41.845" v="10"/>
        <pc:sldMasterMkLst>
          <pc:docMk/>
          <pc:sldMasterMk cId="0" sldId="2147483648"/>
        </pc:sldMasterMkLst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anoop patel" userId="ba7fea839f0fbda2" providerId="LiveId" clId="{E17F8268-32B3-474B-9635-EEA717C54D6A}" dt="2026-05-29T09:59:41.845" v="10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107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691357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General Theories and Principles of Taxation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217196" y="3371250"/>
            <a:ext cx="5179963" cy="1162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endParaRPr lang="en-US" sz="1100" dirty="0">
              <a:solidFill>
                <a:schemeClr val="accent2">
                  <a:lumMod val="75000"/>
                </a:schemeClr>
              </a:solidFill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chemeClr val="accent2">
                    <a:lumMod val="75000"/>
                  </a:schemeClr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Dr. Anoop Patel</a:t>
            </a:r>
          </a:p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chemeClr val="accent2">
                    <a:lumMod val="75000"/>
                  </a:schemeClr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Assistant Professor</a:t>
            </a:r>
          </a:p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chemeClr val="accent2">
                    <a:lumMod val="75000"/>
                  </a:schemeClr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Department of Commerce</a:t>
            </a:r>
          </a:p>
          <a:p>
            <a:pPr marL="0" indent="0" algn="r">
              <a:lnSpc>
                <a:spcPct val="133000"/>
              </a:lnSpc>
              <a:buNone/>
            </a:pPr>
            <a:r>
              <a:rPr lang="en-US" sz="1100" dirty="0">
                <a:solidFill>
                  <a:schemeClr val="accent2">
                    <a:lumMod val="75000"/>
                  </a:schemeClr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 D College, Muzaffarnagar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36EF571-01E1-5A2B-A1BD-1D358BAB6293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522759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Introduction to Taxation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3925119" y="1135559"/>
            <a:ext cx="4722763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Taxation is one of the oldest instruments of government finance, dating back to ancient civilizations. Over centuries, it has evolved alongside social, political, and economic change — adapting to meet the needs of societies across the globe.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3925119" y="2119759"/>
            <a:ext cx="2297385" cy="1396603"/>
          </a:xfrm>
          <a:prstGeom prst="roundRect">
            <a:avLst>
              <a:gd name="adj" fmla="val 1446"/>
            </a:avLst>
          </a:prstGeom>
          <a:solidFill>
            <a:srgbClr val="3E3E3E"/>
          </a:solidFill>
          <a:ln/>
        </p:spPr>
      </p:sp>
      <p:sp>
        <p:nvSpPr>
          <p:cNvPr id="6" name="Text 3"/>
          <p:cNvSpPr/>
          <p:nvPr/>
        </p:nvSpPr>
        <p:spPr>
          <a:xfrm>
            <a:off x="4059734" y="2254374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Ancient Roots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059734" y="2541463"/>
            <a:ext cx="2028155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systems in Egypt, Mesopotamia, Greece, Rome, and India funded empires and public works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350422" y="2119759"/>
            <a:ext cx="2297460" cy="1396603"/>
          </a:xfrm>
          <a:prstGeom prst="roundRect">
            <a:avLst>
              <a:gd name="adj" fmla="val 1446"/>
            </a:avLst>
          </a:prstGeom>
          <a:solidFill>
            <a:srgbClr val="3E3E3E"/>
          </a:solidFill>
          <a:ln/>
        </p:spPr>
      </p:sp>
      <p:sp>
        <p:nvSpPr>
          <p:cNvPr id="9" name="Text 6"/>
          <p:cNvSpPr/>
          <p:nvPr/>
        </p:nvSpPr>
        <p:spPr>
          <a:xfrm>
            <a:off x="6485037" y="2254374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Political Evolution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85037" y="2541463"/>
            <a:ext cx="2028230" cy="630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Shifted from arbitrary royal levies to structured, legally mandated contributions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925119" y="3644280"/>
            <a:ext cx="4722763" cy="976461"/>
          </a:xfrm>
          <a:prstGeom prst="roundRect">
            <a:avLst>
              <a:gd name="adj" fmla="val 2069"/>
            </a:avLst>
          </a:prstGeom>
          <a:solidFill>
            <a:srgbClr val="3E3E3E"/>
          </a:solidFill>
          <a:ln/>
        </p:spPr>
      </p:sp>
      <p:sp>
        <p:nvSpPr>
          <p:cNvPr id="12" name="Text 9"/>
          <p:cNvSpPr/>
          <p:nvPr/>
        </p:nvSpPr>
        <p:spPr>
          <a:xfrm>
            <a:off x="4059734" y="3778895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Economic Theory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059734" y="4065984"/>
            <a:ext cx="445353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Philosophers and economists developed frameworks to justify fair tax collection and distribution</a:t>
            </a:r>
            <a:endParaRPr lang="en-US" sz="1050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D0CE689-DAB6-1AF1-BC3D-E8433EE48DE4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48146"/>
            <a:ext cx="3292525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What Is Taxation?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979319" y="1229246"/>
            <a:ext cx="18748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Definition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79319" y="1497137"/>
            <a:ext cx="2673251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</a:t>
            </a:r>
            <a:r>
              <a:rPr lang="en-US" sz="8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compulsory contribution</a:t>
            </a: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by individuals and businesses to the government — mandated by law, not voluntary. Taxation forms the backbone of public finance.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79319" y="2240905"/>
            <a:ext cx="18748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Core Purpose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79319" y="2508796"/>
            <a:ext cx="2673251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To finance public expenditure and welfare programs, enabling governments to provide essential services and maintain societal infrastructure.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79319" y="3252564"/>
            <a:ext cx="18748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Key Uses of Tax Revenue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79319" y="3520455"/>
            <a:ext cx="2673251" cy="9431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Defense and public administration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Infrastructure development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Education and healthcare systems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Social welfare programs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Economic stability measures</a:t>
            </a:r>
            <a:endParaRPr lang="en-US" sz="85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B29B5B-72ED-40F3-D6CE-71051B98C207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1CABEF-0097-9011-FA10-8F267F8B9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50" y="1229246"/>
            <a:ext cx="5317269" cy="32343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362" y="312837"/>
            <a:ext cx="39355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Historical Evolution of Taxation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95362" y="845790"/>
            <a:ext cx="8353276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Taxation has transformed across three major eras — from in-kind tributes in ancient empires, through arbitrary feudal levies, to systematic principles under modern capitalism.</a:t>
            </a:r>
            <a:endParaRPr lang="en-US" sz="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362" y="1271736"/>
            <a:ext cx="8353276" cy="32953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6241" y="2413012"/>
            <a:ext cx="1890316" cy="226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Ancient Period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694841" y="2703404"/>
            <a:ext cx="1661716" cy="324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In-kind taxes: grain, cattle, gold, labor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532144" y="2810417"/>
            <a:ext cx="1890316" cy="226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Medieval Period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760744" y="3100809"/>
            <a:ext cx="1661716" cy="324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Arbitrary levies by kings and feudal lords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622163" y="2413012"/>
            <a:ext cx="1890316" cy="226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Classical &amp; Modern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850763" y="2703404"/>
            <a:ext cx="1661716" cy="324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9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Canons, progressive tax, welfare, digital GST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395362" y="4668292"/>
            <a:ext cx="8748638" cy="1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Each era reflects broader shifts in governance, economic structure, and social contract between rulers and the ruled.</a:t>
            </a:r>
            <a:endParaRPr lang="en-US" sz="85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1C0DE0D-AA42-A9B6-BCD9-9461F97331AE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53256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 Ancient Period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4127078" y="1209973"/>
            <a:ext cx="452080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"Collect taxes like a bee collects honey — without harming the flower." — Kautilya, </a:t>
            </a:r>
            <a:r>
              <a:rPr lang="en-US" sz="105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Arthashastra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Ancient India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3925119" y="1066056"/>
            <a:ext cx="19050" cy="707975"/>
          </a:xfrm>
          <a:prstGeom prst="rect">
            <a:avLst/>
          </a:prstGeom>
          <a:solidFill>
            <a:srgbClr val="FA95AE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1917948"/>
            <a:ext cx="269304" cy="2693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4339" y="1964234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In-Kind Payments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4354339" y="2251323"/>
            <a:ext cx="429354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Taxes collected as grains, cattle, gold, or labor — not currency — across Egypt, Mesopotamia, Greece, Rome, and India</a:t>
            </a:r>
            <a:endParaRPr lang="en-US" sz="10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25119" y="2927300"/>
            <a:ext cx="269304" cy="26930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354339" y="2973586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Funding Empires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4354339" y="3260675"/>
            <a:ext cx="429354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Revenue sustained military campaigns, monumental architecture, irrigation systems, and centralized administration</a:t>
            </a: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25119" y="3936653"/>
            <a:ext cx="269304" cy="26930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354339" y="3982938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Early Principles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4354339" y="4270028"/>
            <a:ext cx="429354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Kautilya's </a:t>
            </a:r>
            <a:r>
              <a:rPr lang="en-US" sz="105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Arthashastra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articulated one of the first systematic frameworks for equitable and sustainable revenue collection</a:t>
            </a:r>
            <a:endParaRPr lang="en-US" sz="1050" dirty="0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6914B77-F52E-04CF-5907-6FE57CAC2153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04453"/>
            <a:ext cx="3469704" cy="376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 Medieval Period</a:t>
            </a:r>
            <a:endParaRPr lang="en-US" sz="2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85466"/>
            <a:ext cx="4416326" cy="25025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90555" y="1136972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Arbitrary Rule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990555" y="1427634"/>
            <a:ext cx="266201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Kings and feudal lords imposed heavy, often capricious taxes — including land taxes, trade duties, and religious tithes — without standardized legal frameworks.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990555" y="2243212"/>
            <a:ext cx="2004492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Mughal Revenue Systems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990555" y="2533873"/>
            <a:ext cx="266201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Mughal Empire introduced </a:t>
            </a:r>
            <a:r>
              <a:rPr lang="en-US" sz="9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Zabti</a:t>
            </a: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(land measurement-based assessment) and </a:t>
            </a:r>
            <a:r>
              <a:rPr lang="en-US" sz="9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Jagirdari</a:t>
            </a: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(land grants to revenue collectors), pioneering more systematic approaches.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990555" y="3349451"/>
            <a:ext cx="196341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Structural Failures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990555" y="3640113"/>
            <a:ext cx="2662014" cy="9630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Excessive burden on peasants and common people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Unfair distribution of tax obligations</a:t>
            </a:r>
            <a:endParaRPr lang="en-US" sz="900" dirty="0"/>
          </a:p>
          <a:p>
            <a:pPr marL="342900" indent="-342900" algn="l">
              <a:lnSpc>
                <a:spcPct val="123000"/>
              </a:lnSpc>
              <a:buSzPct val="100000"/>
              <a:buChar char="•"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Lack of standardization enabling local exploitation</a:t>
            </a:r>
            <a:endParaRPr lang="en-US" sz="90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C8064-9F0D-8E67-79F3-AA51A123BAC3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44550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 Classical Period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100138"/>
            <a:ext cx="4722763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17th–18th centuries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marked a pivotal shift in taxation theory. With the rise of capitalism and nation-states, systematic approaches replaced arbitrary levies. Adam Smith's </a:t>
            </a:r>
            <a:r>
              <a:rPr lang="en-US" sz="110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Wealth of Nations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(1776) introduced 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Canons of Taxation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foundational principles that continue to guide modern tax policy worldwide.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2393677"/>
            <a:ext cx="4722763" cy="1081757"/>
          </a:xfrm>
          <a:prstGeom prst="roundRect">
            <a:avLst>
              <a:gd name="adj" fmla="val 8453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77069" y="2393677"/>
            <a:ext cx="76200" cy="1081757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7" name="Text 4"/>
          <p:cNvSpPr/>
          <p:nvPr/>
        </p:nvSpPr>
        <p:spPr>
          <a:xfrm>
            <a:off x="714077" y="2554486"/>
            <a:ext cx="20361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From Arbitrary to Systematic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14077" y="2860997"/>
            <a:ext cx="434399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Taxation became a subject of rigorous economic analysis, grounded in fairness, efficiency, and legal certainty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96119" y="3617193"/>
            <a:ext cx="4722763" cy="1081757"/>
          </a:xfrm>
          <a:prstGeom prst="roundRect">
            <a:avLst>
              <a:gd name="adj" fmla="val 8453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77069" y="3617193"/>
            <a:ext cx="76200" cy="1081757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11" name="Text 8"/>
          <p:cNvSpPr/>
          <p:nvPr/>
        </p:nvSpPr>
        <p:spPr>
          <a:xfrm>
            <a:off x="714077" y="377800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Adam Smith's Legacy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14077" y="4084513"/>
            <a:ext cx="434399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His four canons — Equality, Certainty, Convenience, and Economy — remain the gold standard for evaluating tax systems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3796" y="686098"/>
            <a:ext cx="2863081" cy="283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Major Theories of Taxation</a:t>
            </a:r>
            <a:endParaRPr lang="en-US" sz="1750" dirty="0"/>
          </a:p>
        </p:txBody>
      </p:sp>
      <p:sp>
        <p:nvSpPr>
          <p:cNvPr id="3" name="Text 1"/>
          <p:cNvSpPr/>
          <p:nvPr/>
        </p:nvSpPr>
        <p:spPr>
          <a:xfrm>
            <a:off x="317822" y="2579117"/>
            <a:ext cx="4143449" cy="357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Scholars and economists have developed multiple theoretical frameworks to justify </a:t>
            </a:r>
            <a:r>
              <a:rPr lang="en-US" sz="70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who should be taxed</a:t>
            </a:r>
            <a:r>
              <a:rPr lang="en-US" sz="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and </a:t>
            </a:r>
            <a:r>
              <a:rPr lang="en-US" sz="700" i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how much</a:t>
            </a:r>
            <a:r>
              <a:rPr lang="en-US" sz="7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Each theory reflects a different conception of fairness, social obligation, and the role of the state.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491" y="686098"/>
            <a:ext cx="4143449" cy="414344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491" y="686098"/>
            <a:ext cx="4143449" cy="4143449"/>
          </a:xfrm>
          <a:prstGeom prst="rect">
            <a:avLst/>
          </a:prstGeom>
        </p:spPr>
      </p:pic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811568C8-4263-7AB1-EBD8-4BE44495A685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0640" y="395808"/>
            <a:ext cx="3640113" cy="386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Benefit Theory of Taxation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0" y="1516335"/>
            <a:ext cx="4691881" cy="26586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00155" y="1051471"/>
            <a:ext cx="2002185" cy="193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Core Principle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000155" y="1352327"/>
            <a:ext cx="2667893" cy="740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Taxes are viewed as the </a:t>
            </a: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price citizens pay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for government services. Individuals should contribute in proportion to the benefits they receive from public goods and services.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000155" y="2200349"/>
            <a:ext cx="2002185" cy="193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Practical Examples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00155" y="2501205"/>
            <a:ext cx="2667893" cy="8155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Toll taxes on highways and bridges</a:t>
            </a:r>
            <a:endParaRPr lang="en-US" sz="950" dirty="0"/>
          </a:p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Municipal property taxes funding local services</a:t>
            </a:r>
            <a:endParaRPr lang="en-US" sz="950" dirty="0"/>
          </a:p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User fees for utilities and permits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000155" y="3424535"/>
            <a:ext cx="2002185" cy="193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Key Criticism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000155" y="3725391"/>
            <a:ext cx="2667893" cy="925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Benefits received are often </a:t>
            </a:r>
            <a:r>
              <a:rPr lang="en-US" sz="9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difficult to measure accurately</a:t>
            </a:r>
            <a:r>
              <a:rPr lang="en-US" sz="9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making fair tax assessment challenging — particularly for public goods like national defense or clean air, which are non-excludable and non-rivalrous.</a:t>
            </a:r>
            <a:endParaRPr lang="en-US" sz="950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A786E45-4F33-CFC0-0A29-E89C53547AD5}"/>
              </a:ext>
            </a:extLst>
          </p:cNvPr>
          <p:cNvSpPr/>
          <p:nvPr/>
        </p:nvSpPr>
        <p:spPr>
          <a:xfrm>
            <a:off x="8001000" y="4839257"/>
            <a:ext cx="1104082" cy="2268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182588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Cost of Service Theory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838176"/>
            <a:ext cx="4722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Taxation as a fee-for-service model: citizens pay in proportion to the government services they receive. Examples include passport fees, court fees, and vehicle registration charges.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2678088"/>
            <a:ext cx="4722763" cy="1282824"/>
          </a:xfrm>
          <a:prstGeom prst="roundRect">
            <a:avLst>
              <a:gd name="adj" fmla="val 1658"/>
            </a:avLst>
          </a:prstGeom>
          <a:solidFill>
            <a:srgbClr val="4B3F02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77" y="2888382"/>
            <a:ext cx="177180" cy="1417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6816" y="2855268"/>
            <a:ext cx="412030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Key Criticism:</a:t>
            </a:r>
            <a:r>
              <a:rPr lang="en-US" sz="110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Welfare services like defense, public health, and education cannot be easily monetized or attributed to individual beneficiaries — making universal cost-based taxation impractical.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32830"/>
            <a:ext cx="3824139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Ability to Pay Theory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3925119" y="1345629"/>
            <a:ext cx="4722763" cy="630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Championed by economists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John Stuart Mill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and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A.C. Pigou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this theory holds that taxes should reflect an individual's financial capacity — those with greater means contribute more.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3925119" y="2119759"/>
            <a:ext cx="2297385" cy="1186532"/>
          </a:xfrm>
          <a:prstGeom prst="roundRect">
            <a:avLst>
              <a:gd name="adj" fmla="val 1703"/>
            </a:avLst>
          </a:prstGeom>
          <a:solidFill>
            <a:srgbClr val="3E3E3E"/>
          </a:solidFill>
          <a:ln/>
        </p:spPr>
      </p:sp>
      <p:sp>
        <p:nvSpPr>
          <p:cNvPr id="6" name="Text 3"/>
          <p:cNvSpPr/>
          <p:nvPr/>
        </p:nvSpPr>
        <p:spPr>
          <a:xfrm>
            <a:off x="4059734" y="2254374"/>
            <a:ext cx="1847478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Foundation of Progressivity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059734" y="2541463"/>
            <a:ext cx="2028155" cy="630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Forms the basis of progressive taxation systems used worldwide today.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350422" y="2119759"/>
            <a:ext cx="2297460" cy="1186532"/>
          </a:xfrm>
          <a:prstGeom prst="roundRect">
            <a:avLst>
              <a:gd name="adj" fmla="val 1703"/>
            </a:avLst>
          </a:prstGeom>
          <a:solidFill>
            <a:srgbClr val="3E3E3E"/>
          </a:solidFill>
          <a:ln/>
        </p:spPr>
      </p:sp>
      <p:sp>
        <p:nvSpPr>
          <p:cNvPr id="9" name="Text 6"/>
          <p:cNvSpPr/>
          <p:nvPr/>
        </p:nvSpPr>
        <p:spPr>
          <a:xfrm>
            <a:off x="6485037" y="2254374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Social Justice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85037" y="2541463"/>
            <a:ext cx="2028230" cy="630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Reduces economic inequality by distributing the tax burden fairly across income levels.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925119" y="3434209"/>
            <a:ext cx="4722763" cy="976461"/>
          </a:xfrm>
          <a:prstGeom prst="roundRect">
            <a:avLst>
              <a:gd name="adj" fmla="val 2069"/>
            </a:avLst>
          </a:prstGeom>
          <a:solidFill>
            <a:srgbClr val="3E3E3E"/>
          </a:solidFill>
          <a:ln/>
        </p:spPr>
      </p:sp>
      <p:sp>
        <p:nvSpPr>
          <p:cNvPr id="12" name="Text 9"/>
          <p:cNvSpPr/>
          <p:nvPr/>
        </p:nvSpPr>
        <p:spPr>
          <a:xfrm>
            <a:off x="4059734" y="3568824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Practical Application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059734" y="3855913"/>
            <a:ext cx="4453533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Income tax brackets are the most direct real-world expression of this principle.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08211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Sacrifice Theory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34716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This theory frames taxation as a shared burden of utility loss — but differs on how that sacrifice should be measured and distributed.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147813"/>
            <a:ext cx="2622724" cy="2187476"/>
          </a:xfrm>
          <a:prstGeom prst="roundRect">
            <a:avLst>
              <a:gd name="adj" fmla="val 97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5169" y="2166863"/>
            <a:ext cx="2584624" cy="425276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6" name="Text 4"/>
          <p:cNvSpPr/>
          <p:nvPr/>
        </p:nvSpPr>
        <p:spPr>
          <a:xfrm>
            <a:off x="1701180" y="2246561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656927" y="273389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Equal Absolute Sacrifice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56927" y="3040410"/>
            <a:ext cx="23011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Everyone gives up 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same total amount of utility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from paying taxes, regardless of income level.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60601" y="2147813"/>
            <a:ext cx="2622724" cy="2187476"/>
          </a:xfrm>
          <a:prstGeom prst="roundRect">
            <a:avLst>
              <a:gd name="adj" fmla="val 97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79651" y="2166863"/>
            <a:ext cx="2584624" cy="425276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1" name="Text 9"/>
          <p:cNvSpPr/>
          <p:nvPr/>
        </p:nvSpPr>
        <p:spPr>
          <a:xfrm>
            <a:off x="4465662" y="2246561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3421410" y="2733898"/>
            <a:ext cx="196110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Equal Proportional Sacrifice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421410" y="3040410"/>
            <a:ext cx="2301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Everyone sacrifices 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same proportion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of their total utility — meaning wealthier individuals pay more in absolute terms.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025083" y="2147813"/>
            <a:ext cx="2622724" cy="2187476"/>
          </a:xfrm>
          <a:prstGeom prst="roundRect">
            <a:avLst>
              <a:gd name="adj" fmla="val 97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44133" y="2166863"/>
            <a:ext cx="2584624" cy="425276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6" name="Text 14"/>
          <p:cNvSpPr/>
          <p:nvPr/>
        </p:nvSpPr>
        <p:spPr>
          <a:xfrm>
            <a:off x="7230145" y="2246561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185892" y="273389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Equal Marginal Sacrifice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185892" y="3040410"/>
            <a:ext cx="2301106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last unit of tax paid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causes equal disutility for all — the most widely accepted approach and a strong justification for progressive taxation.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86285"/>
            <a:ext cx="3478039" cy="197085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324796" y="1389534"/>
            <a:ext cx="1552352" cy="266402"/>
          </a:xfrm>
          <a:prstGeom prst="roundRect">
            <a:avLst>
              <a:gd name="adj" fmla="val 6386"/>
            </a:avLst>
          </a:prstGeom>
          <a:solidFill>
            <a:srgbClr val="490315"/>
          </a:solidFill>
          <a:ln/>
        </p:spPr>
      </p:sp>
      <p:sp>
        <p:nvSpPr>
          <p:cNvPr id="4" name="Text 1"/>
          <p:cNvSpPr/>
          <p:nvPr/>
        </p:nvSpPr>
        <p:spPr>
          <a:xfrm>
            <a:off x="4409852" y="1432024"/>
            <a:ext cx="1839441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RELATED TO ABILITY TO PAY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324796" y="1712640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Faculty Theory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4324796" y="2297385"/>
            <a:ext cx="4327773" cy="1488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Faculty Theory bases taxation on an individual's or entity's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total economic power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earning capacity, property holdings, and accumulated wealth — not just current income.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Wealthy corporations with substantial assets and high profit margins face higher corporate tax rates, reflecting their greater capacity to contribute to society's needs.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828229"/>
            <a:ext cx="3292525" cy="35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Socio-Political Theory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96119" y="1318617"/>
            <a:ext cx="4722763" cy="326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After World War II, governments shifted toward </a:t>
            </a:r>
            <a:r>
              <a:rPr lang="en-US" sz="8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welfare-oriented taxation</a:t>
            </a: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using taxes not just to raise revenue, but to shape social and economic outcomes.</a:t>
            </a:r>
            <a:endParaRPr lang="en-US" sz="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1747168"/>
            <a:ext cx="226814" cy="2268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6119" y="2087389"/>
            <a:ext cx="14176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Sin Taxes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496119" y="2318965"/>
            <a:ext cx="4722763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Levies on alcohol and tobacco discourage harmful consumption while generating revenue.</a:t>
            </a:r>
            <a:endParaRPr lang="en-US" sz="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119" y="2663651"/>
            <a:ext cx="226814" cy="22681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96119" y="3003872"/>
            <a:ext cx="14176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Environmental Taxes</a:t>
            </a:r>
            <a:endParaRPr lang="en-US" sz="1100" dirty="0"/>
          </a:p>
        </p:txBody>
      </p:sp>
      <p:sp>
        <p:nvSpPr>
          <p:cNvPr id="10" name="Text 5"/>
          <p:cNvSpPr/>
          <p:nvPr/>
        </p:nvSpPr>
        <p:spPr>
          <a:xfrm>
            <a:off x="496119" y="3235449"/>
            <a:ext cx="4722763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Carbon taxes and pollution levies promote sustainability and fund eco-friendly initiatives.</a:t>
            </a:r>
            <a:endParaRPr lang="en-US" sz="8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119" y="3580135"/>
            <a:ext cx="226814" cy="22681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96119" y="3920356"/>
            <a:ext cx="141766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Subsidies</a:t>
            </a:r>
            <a:endParaRPr lang="en-US" sz="1100" dirty="0"/>
          </a:p>
        </p:txBody>
      </p:sp>
      <p:sp>
        <p:nvSpPr>
          <p:cNvPr id="13" name="Text 7"/>
          <p:cNvSpPr/>
          <p:nvPr/>
        </p:nvSpPr>
        <p:spPr>
          <a:xfrm>
            <a:off x="496119" y="4151933"/>
            <a:ext cx="4722763" cy="163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relief on essential goods supports lower-income populations and reduces inequality.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500783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Expediency Theory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085529"/>
            <a:ext cx="432777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tax system should be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practical, simple, and administratively efficient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prioritizing ease of implementation and compliance over theoretical perfection.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531" y="965671"/>
            <a:ext cx="3478039" cy="197085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96119" y="3255466"/>
            <a:ext cx="4004965" cy="1081757"/>
          </a:xfrm>
          <a:prstGeom prst="roundRect">
            <a:avLst>
              <a:gd name="adj" fmla="val 8453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77069" y="3255466"/>
            <a:ext cx="76200" cy="1081757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9" name="Text 6"/>
          <p:cNvSpPr/>
          <p:nvPr/>
        </p:nvSpPr>
        <p:spPr>
          <a:xfrm>
            <a:off x="714077" y="341627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GST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14077" y="3722787"/>
            <a:ext cx="36261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Unified multiple indirect taxes into one streamlined system.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642842" y="3255466"/>
            <a:ext cx="4005039" cy="1081757"/>
          </a:xfrm>
          <a:prstGeom prst="roundRect">
            <a:avLst>
              <a:gd name="adj" fmla="val 8453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623792" y="3255466"/>
            <a:ext cx="76200" cy="1081757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13" name="Text 10"/>
          <p:cNvSpPr/>
          <p:nvPr/>
        </p:nvSpPr>
        <p:spPr>
          <a:xfrm>
            <a:off x="4860801" y="341627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TDS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860801" y="3722787"/>
            <a:ext cx="362627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Deducted at Source ensures timely collection at the point of income generation.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84063"/>
            <a:ext cx="4431804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Modern Functions of Taxation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160785"/>
            <a:ext cx="8608963" cy="21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Taxation serves multiple interconnected roles in a modern economy — far beyond simply filling government coffers.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496119" y="1514773"/>
            <a:ext cx="4011885" cy="1508373"/>
          </a:xfrm>
          <a:prstGeom prst="roundRect">
            <a:avLst>
              <a:gd name="adj" fmla="val 1339"/>
            </a:avLst>
          </a:prstGeom>
          <a:solidFill>
            <a:srgbClr val="3E3E3E"/>
          </a:solidFill>
          <a:ln/>
        </p:spPr>
      </p:sp>
      <p:sp>
        <p:nvSpPr>
          <p:cNvPr id="5" name="Shape 3"/>
          <p:cNvSpPr/>
          <p:nvPr/>
        </p:nvSpPr>
        <p:spPr>
          <a:xfrm>
            <a:off x="630734" y="1649388"/>
            <a:ext cx="403994" cy="403994"/>
          </a:xfrm>
          <a:prstGeom prst="roundRect">
            <a:avLst>
              <a:gd name="adj" fmla="val 14144835"/>
            </a:avLst>
          </a:prstGeom>
          <a:solidFill>
            <a:srgbClr val="FA95A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834" y="1760413"/>
            <a:ext cx="181794" cy="18179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30734" y="2181299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Revenue Function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30734" y="2468389"/>
            <a:ext cx="3742655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Finances public expenditure: defense, infrastructure, education, and healthcare.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35922" y="1514773"/>
            <a:ext cx="4011960" cy="1508373"/>
          </a:xfrm>
          <a:prstGeom prst="roundRect">
            <a:avLst>
              <a:gd name="adj" fmla="val 1339"/>
            </a:avLst>
          </a:prstGeom>
          <a:solidFill>
            <a:srgbClr val="3E3E3E"/>
          </a:solidFill>
          <a:ln/>
        </p:spPr>
      </p:sp>
      <p:sp>
        <p:nvSpPr>
          <p:cNvPr id="10" name="Shape 7"/>
          <p:cNvSpPr/>
          <p:nvPr/>
        </p:nvSpPr>
        <p:spPr>
          <a:xfrm>
            <a:off x="4770537" y="1649388"/>
            <a:ext cx="403994" cy="403994"/>
          </a:xfrm>
          <a:prstGeom prst="roundRect">
            <a:avLst>
              <a:gd name="adj" fmla="val 14144835"/>
            </a:avLst>
          </a:prstGeom>
          <a:solidFill>
            <a:srgbClr val="FA95A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1637" y="1760413"/>
            <a:ext cx="181794" cy="18179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70537" y="2181299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Redistribution Function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770537" y="2468389"/>
            <a:ext cx="3742730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Reduces inequality by redistributing wealth through progressive tax systems.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96119" y="3151063"/>
            <a:ext cx="4011885" cy="1508373"/>
          </a:xfrm>
          <a:prstGeom prst="roundRect">
            <a:avLst>
              <a:gd name="adj" fmla="val 1339"/>
            </a:avLst>
          </a:prstGeom>
          <a:solidFill>
            <a:srgbClr val="3E3E3E"/>
          </a:solidFill>
          <a:ln/>
        </p:spPr>
      </p:sp>
      <p:sp>
        <p:nvSpPr>
          <p:cNvPr id="15" name="Shape 11"/>
          <p:cNvSpPr/>
          <p:nvPr/>
        </p:nvSpPr>
        <p:spPr>
          <a:xfrm>
            <a:off x="630734" y="3285679"/>
            <a:ext cx="403994" cy="403994"/>
          </a:xfrm>
          <a:prstGeom prst="roundRect">
            <a:avLst>
              <a:gd name="adj" fmla="val 14144835"/>
            </a:avLst>
          </a:prstGeom>
          <a:solidFill>
            <a:srgbClr val="FA95AE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1834" y="3396704"/>
            <a:ext cx="181794" cy="18179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30734" y="3817590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Economic Stability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30734" y="4104680"/>
            <a:ext cx="3742655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Controls inflation during booms and manages recessions through fiscal policy adjustments.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35922" y="3151063"/>
            <a:ext cx="4011960" cy="1508373"/>
          </a:xfrm>
          <a:prstGeom prst="roundRect">
            <a:avLst>
              <a:gd name="adj" fmla="val 1339"/>
            </a:avLst>
          </a:prstGeom>
          <a:solidFill>
            <a:srgbClr val="3E3E3E"/>
          </a:solidFill>
          <a:ln/>
        </p:spPr>
      </p:sp>
      <p:sp>
        <p:nvSpPr>
          <p:cNvPr id="20" name="Shape 15"/>
          <p:cNvSpPr/>
          <p:nvPr/>
        </p:nvSpPr>
        <p:spPr>
          <a:xfrm>
            <a:off x="4770537" y="3285679"/>
            <a:ext cx="403994" cy="403994"/>
          </a:xfrm>
          <a:prstGeom prst="roundRect">
            <a:avLst>
              <a:gd name="adj" fmla="val 14144835"/>
            </a:avLst>
          </a:prstGeom>
          <a:solidFill>
            <a:srgbClr val="FA95AE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81637" y="3396704"/>
            <a:ext cx="181794" cy="18179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770537" y="3817590"/>
            <a:ext cx="1683469" cy="210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Development Function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4770537" y="4104680"/>
            <a:ext cx="3742730" cy="420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Funds national development projects and long-term economic growth initiatives.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126703"/>
            <a:ext cx="5002634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Environmental &amp; Digital Taxation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94022" y="1782291"/>
            <a:ext cx="2392635" cy="2234505"/>
          </a:xfrm>
          <a:prstGeom prst="roundRect">
            <a:avLst>
              <a:gd name="adj" fmla="val 952"/>
            </a:avLst>
          </a:prstGeom>
          <a:solidFill>
            <a:srgbClr val="FA95AE"/>
          </a:solidFill>
          <a:ln/>
        </p:spPr>
      </p:sp>
      <p:sp>
        <p:nvSpPr>
          <p:cNvPr id="5" name="Text 2"/>
          <p:cNvSpPr/>
          <p:nvPr/>
        </p:nvSpPr>
        <p:spPr>
          <a:xfrm>
            <a:off x="535781" y="1924050"/>
            <a:ext cx="222922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🌐 Digital Economy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535781" y="2301553"/>
            <a:ext cx="210911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Taxing e-commerce platforms and tech giants through mechanisms like the </a:t>
            </a:r>
            <a:r>
              <a:rPr lang="en-US" sz="1100" b="1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Equalisation Levy</a:t>
            </a: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(Google Tax) ensures fair contribution from global digital businesses operating across borders.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3035201" y="1924050"/>
            <a:ext cx="2229222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🌿</a:t>
            </a:r>
            <a:r>
              <a:rPr lang="en-US" sz="1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 Green Taxes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3035201" y="2301553"/>
            <a:ext cx="2188443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Carbon taxes and pollution levies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incentivize sustainable practices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, reduce environmental damage, and fund eco-friendly initiatives for a greener future.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59805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Taxation in India Today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786310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India's tax structure reflects a blend of classical and modern theories, applied across direct and indirect taxation.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332062"/>
            <a:ext cx="3902943" cy="1365275"/>
          </a:xfrm>
          <a:prstGeom prst="roundRect">
            <a:avLst>
              <a:gd name="adj" fmla="val 6698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77069" y="2332062"/>
            <a:ext cx="76200" cy="1365275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6" name="Text 4"/>
          <p:cNvSpPr/>
          <p:nvPr/>
        </p:nvSpPr>
        <p:spPr>
          <a:xfrm>
            <a:off x="714077" y="249287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Direct Taxes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14077" y="2856086"/>
            <a:ext cx="352417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Income tax and corporate tax follow 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Ability to Pay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and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Sacrifice Theories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— ensuring progressive, equitable contribution based on financial capacity.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49701" y="2332062"/>
            <a:ext cx="3902943" cy="1592089"/>
          </a:xfrm>
          <a:prstGeom prst="roundRect">
            <a:avLst>
              <a:gd name="adj" fmla="val 5743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30651" y="2332062"/>
            <a:ext cx="76200" cy="1592089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10" name="Text 8"/>
          <p:cNvSpPr/>
          <p:nvPr/>
        </p:nvSpPr>
        <p:spPr>
          <a:xfrm>
            <a:off x="4967660" y="249287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Indirect Taxes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967660" y="2856086"/>
            <a:ext cx="352417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GST and customs duties align with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Benefit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and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Expediency Theories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GST's "One Nation, One Tax" model simplified India's tax structure, reducing cascading effects and improving transparency.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D70351E-C211-CD19-CA7C-D2F012D97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ext 0"/>
          <p:cNvSpPr/>
          <p:nvPr/>
        </p:nvSpPr>
        <p:spPr>
          <a:xfrm>
            <a:off x="683576" y="1168160"/>
            <a:ext cx="6004817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100" dirty="0">
                <a:solidFill>
                  <a:schemeClr val="tx2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study of the fundamental guidelines that shape fair, efficient, and effective tax systems —</a:t>
            </a:r>
          </a:p>
          <a:p>
            <a:pPr>
              <a:lnSpc>
                <a:spcPct val="104000"/>
              </a:lnSpc>
            </a:pPr>
            <a:r>
              <a:rPr lang="en-US" sz="1100" dirty="0">
                <a:solidFill>
                  <a:schemeClr val="tx2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from Adam Smith's classical canons to modern principles.</a:t>
            </a:r>
            <a:endParaRPr lang="en-US" sz="1100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04000"/>
              </a:lnSpc>
              <a:buNone/>
            </a:pPr>
            <a:endParaRPr lang="en-US" sz="1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78610" y="401092"/>
            <a:ext cx="4730948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Meaning of Principles of Taxation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3878610" y="977131"/>
            <a:ext cx="481578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Principles of taxation are the </a:t>
            </a:r>
            <a:r>
              <a:rPr lang="en-US" sz="10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fundamental guidelines</a:t>
            </a: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that help governments design an effective, fair, and efficient tax system.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3878610" y="1499964"/>
            <a:ext cx="4815780" cy="723305"/>
          </a:xfrm>
          <a:prstGeom prst="roundRect">
            <a:avLst>
              <a:gd name="adj" fmla="val 2664"/>
            </a:avLst>
          </a:prstGeom>
          <a:solidFill>
            <a:srgbClr val="3E3E3E"/>
          </a:solidFill>
          <a:ln/>
        </p:spPr>
      </p:sp>
      <p:sp>
        <p:nvSpPr>
          <p:cNvPr id="6" name="Text 3"/>
          <p:cNvSpPr/>
          <p:nvPr/>
        </p:nvSpPr>
        <p:spPr>
          <a:xfrm>
            <a:off x="4007048" y="1628403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Equity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4007048" y="1898898"/>
            <a:ext cx="455890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Fair distribution of tax burden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878610" y="2339653"/>
            <a:ext cx="4815780" cy="723305"/>
          </a:xfrm>
          <a:prstGeom prst="roundRect">
            <a:avLst>
              <a:gd name="adj" fmla="val 2664"/>
            </a:avLst>
          </a:prstGeom>
          <a:solidFill>
            <a:srgbClr val="3E3E3E"/>
          </a:solidFill>
          <a:ln/>
        </p:spPr>
      </p:sp>
      <p:sp>
        <p:nvSpPr>
          <p:cNvPr id="9" name="Text 6"/>
          <p:cNvSpPr/>
          <p:nvPr/>
        </p:nvSpPr>
        <p:spPr>
          <a:xfrm>
            <a:off x="4007048" y="2468091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Convenience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007048" y="2738586"/>
            <a:ext cx="455890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Easy for taxpayers to comply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878610" y="3179341"/>
            <a:ext cx="4815780" cy="723305"/>
          </a:xfrm>
          <a:prstGeom prst="roundRect">
            <a:avLst>
              <a:gd name="adj" fmla="val 2664"/>
            </a:avLst>
          </a:prstGeom>
          <a:solidFill>
            <a:srgbClr val="3E3E3E"/>
          </a:solidFill>
          <a:ln/>
        </p:spPr>
      </p:sp>
      <p:sp>
        <p:nvSpPr>
          <p:cNvPr id="12" name="Text 9"/>
          <p:cNvSpPr/>
          <p:nvPr/>
        </p:nvSpPr>
        <p:spPr>
          <a:xfrm>
            <a:off x="4007048" y="3307779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Efficiency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007048" y="3578275"/>
            <a:ext cx="455890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Low administrative cost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878610" y="4019029"/>
            <a:ext cx="4815780" cy="723305"/>
          </a:xfrm>
          <a:prstGeom prst="roundRect">
            <a:avLst>
              <a:gd name="adj" fmla="val 2664"/>
            </a:avLst>
          </a:prstGeom>
          <a:solidFill>
            <a:srgbClr val="3E3E3E"/>
          </a:solidFill>
          <a:ln/>
        </p:spPr>
      </p:sp>
      <p:sp>
        <p:nvSpPr>
          <p:cNvPr id="15" name="Text 12"/>
          <p:cNvSpPr/>
          <p:nvPr/>
        </p:nvSpPr>
        <p:spPr>
          <a:xfrm>
            <a:off x="4007048" y="4147468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Stability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007048" y="4417963"/>
            <a:ext cx="455890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Supports economic stability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8066" y="342974"/>
            <a:ext cx="4505548" cy="359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Historical Background: Adam Smith</a:t>
            </a:r>
            <a:endParaRPr lang="en-US" sz="2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66" y="948482"/>
            <a:ext cx="5067672" cy="28716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51488" y="1918246"/>
            <a:ext cx="2074887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The Wealth of Nations (1776)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951488" y="2191717"/>
            <a:ext cx="2599060" cy="667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Adam Smith introduced the </a:t>
            </a:r>
            <a:r>
              <a:rPr lang="en-US" sz="9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modern principles of taxation</a:t>
            </a: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in his landmark book, proposing </a:t>
            </a:r>
            <a:r>
              <a:rPr lang="en-US" sz="9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four foundational canons</a:t>
            </a:r>
            <a:r>
              <a:rPr lang="en-US" sz="9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that still guide tax policy today.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98066" y="4203278"/>
            <a:ext cx="1916757" cy="597247"/>
          </a:xfrm>
          <a:prstGeom prst="roundRect">
            <a:avLst>
              <a:gd name="adj" fmla="val 11483"/>
            </a:avLst>
          </a:prstGeom>
          <a:solidFill>
            <a:srgbClr val="1F1F1F"/>
          </a:solidFill>
          <a:ln w="14288">
            <a:solidFill>
              <a:srgbClr val="57575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8066" y="4188991"/>
            <a:ext cx="1916757" cy="57150"/>
          </a:xfrm>
          <a:prstGeom prst="roundRect">
            <a:avLst>
              <a:gd name="adj" fmla="val 30233"/>
            </a:avLst>
          </a:prstGeom>
          <a:solidFill>
            <a:srgbClr val="FA95AE"/>
          </a:solidFill>
          <a:ln/>
        </p:spPr>
      </p:sp>
      <p:sp>
        <p:nvSpPr>
          <p:cNvPr id="8" name="Shape 5"/>
          <p:cNvSpPr/>
          <p:nvPr/>
        </p:nvSpPr>
        <p:spPr>
          <a:xfrm>
            <a:off x="1383692" y="4030563"/>
            <a:ext cx="345504" cy="345504"/>
          </a:xfrm>
          <a:prstGeom prst="roundRect">
            <a:avLst>
              <a:gd name="adj" fmla="val 165411"/>
            </a:avLst>
          </a:prstGeom>
          <a:solidFill>
            <a:srgbClr val="FA95AE"/>
          </a:solidFill>
          <a:ln/>
        </p:spPr>
      </p:sp>
      <p:sp>
        <p:nvSpPr>
          <p:cNvPr id="9" name="Text 6"/>
          <p:cNvSpPr/>
          <p:nvPr/>
        </p:nvSpPr>
        <p:spPr>
          <a:xfrm>
            <a:off x="1487351" y="4116958"/>
            <a:ext cx="13818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727472" y="4491186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Equality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608362" y="4203278"/>
            <a:ext cx="1916832" cy="597247"/>
          </a:xfrm>
          <a:prstGeom prst="roundRect">
            <a:avLst>
              <a:gd name="adj" fmla="val 11483"/>
            </a:avLst>
          </a:prstGeom>
          <a:solidFill>
            <a:srgbClr val="1F1F1F"/>
          </a:solidFill>
          <a:ln w="14288">
            <a:solidFill>
              <a:srgbClr val="57575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608362" y="4188991"/>
            <a:ext cx="1916832" cy="57150"/>
          </a:xfrm>
          <a:prstGeom prst="roundRect">
            <a:avLst>
              <a:gd name="adj" fmla="val 30233"/>
            </a:avLst>
          </a:prstGeom>
          <a:solidFill>
            <a:srgbClr val="FA95AE"/>
          </a:solidFill>
          <a:ln/>
        </p:spPr>
      </p:sp>
      <p:sp>
        <p:nvSpPr>
          <p:cNvPr id="13" name="Shape 10"/>
          <p:cNvSpPr/>
          <p:nvPr/>
        </p:nvSpPr>
        <p:spPr>
          <a:xfrm>
            <a:off x="3393988" y="4030563"/>
            <a:ext cx="345504" cy="345504"/>
          </a:xfrm>
          <a:prstGeom prst="roundRect">
            <a:avLst>
              <a:gd name="adj" fmla="val 165411"/>
            </a:avLst>
          </a:prstGeom>
          <a:solidFill>
            <a:srgbClr val="FA95AE"/>
          </a:solidFill>
          <a:ln/>
        </p:spPr>
      </p:sp>
      <p:sp>
        <p:nvSpPr>
          <p:cNvPr id="14" name="Text 11"/>
          <p:cNvSpPr/>
          <p:nvPr/>
        </p:nvSpPr>
        <p:spPr>
          <a:xfrm>
            <a:off x="3497647" y="4116958"/>
            <a:ext cx="13818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2737768" y="4491186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Certainty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618732" y="4203278"/>
            <a:ext cx="1916757" cy="597247"/>
          </a:xfrm>
          <a:prstGeom prst="roundRect">
            <a:avLst>
              <a:gd name="adj" fmla="val 11483"/>
            </a:avLst>
          </a:prstGeom>
          <a:solidFill>
            <a:srgbClr val="1F1F1F"/>
          </a:solidFill>
          <a:ln w="14288">
            <a:solidFill>
              <a:srgbClr val="575757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618732" y="4188991"/>
            <a:ext cx="1916757" cy="57150"/>
          </a:xfrm>
          <a:prstGeom prst="roundRect">
            <a:avLst>
              <a:gd name="adj" fmla="val 30233"/>
            </a:avLst>
          </a:prstGeom>
          <a:solidFill>
            <a:srgbClr val="FA95AE"/>
          </a:solidFill>
          <a:ln/>
        </p:spPr>
      </p:sp>
      <p:sp>
        <p:nvSpPr>
          <p:cNvPr id="18" name="Shape 15"/>
          <p:cNvSpPr/>
          <p:nvPr/>
        </p:nvSpPr>
        <p:spPr>
          <a:xfrm>
            <a:off x="5404358" y="4030563"/>
            <a:ext cx="345504" cy="345504"/>
          </a:xfrm>
          <a:prstGeom prst="roundRect">
            <a:avLst>
              <a:gd name="adj" fmla="val 165411"/>
            </a:avLst>
          </a:prstGeom>
          <a:solidFill>
            <a:srgbClr val="FA95AE"/>
          </a:solidFill>
          <a:ln/>
        </p:spPr>
      </p:sp>
      <p:sp>
        <p:nvSpPr>
          <p:cNvPr id="19" name="Text 16"/>
          <p:cNvSpPr/>
          <p:nvPr/>
        </p:nvSpPr>
        <p:spPr>
          <a:xfrm>
            <a:off x="5508017" y="4116958"/>
            <a:ext cx="13818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748138" y="4491186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Convenience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629028" y="4203278"/>
            <a:ext cx="1916832" cy="597247"/>
          </a:xfrm>
          <a:prstGeom prst="roundRect">
            <a:avLst>
              <a:gd name="adj" fmla="val 11483"/>
            </a:avLst>
          </a:prstGeom>
          <a:solidFill>
            <a:srgbClr val="1F1F1F"/>
          </a:solidFill>
          <a:ln w="14288">
            <a:solidFill>
              <a:srgbClr val="575757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629028" y="4188991"/>
            <a:ext cx="1916832" cy="57150"/>
          </a:xfrm>
          <a:prstGeom prst="roundRect">
            <a:avLst>
              <a:gd name="adj" fmla="val 30233"/>
            </a:avLst>
          </a:prstGeom>
          <a:solidFill>
            <a:srgbClr val="FA95AE"/>
          </a:solidFill>
          <a:ln/>
        </p:spPr>
      </p:sp>
      <p:sp>
        <p:nvSpPr>
          <p:cNvPr id="23" name="Shape 20"/>
          <p:cNvSpPr/>
          <p:nvPr/>
        </p:nvSpPr>
        <p:spPr>
          <a:xfrm>
            <a:off x="7414654" y="4030563"/>
            <a:ext cx="345504" cy="345504"/>
          </a:xfrm>
          <a:prstGeom prst="roundRect">
            <a:avLst>
              <a:gd name="adj" fmla="val 165411"/>
            </a:avLst>
          </a:prstGeom>
          <a:solidFill>
            <a:srgbClr val="FA95AE"/>
          </a:solidFill>
          <a:ln/>
        </p:spPr>
      </p:sp>
      <p:sp>
        <p:nvSpPr>
          <p:cNvPr id="24" name="Text 21"/>
          <p:cNvSpPr/>
          <p:nvPr/>
        </p:nvSpPr>
        <p:spPr>
          <a:xfrm>
            <a:off x="7518313" y="4116958"/>
            <a:ext cx="138187" cy="1727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6758434" y="4491186"/>
            <a:ext cx="1439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Economy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06301"/>
            <a:ext cx="451127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Equality &amp; Certainty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661889"/>
            <a:ext cx="4107135" cy="2475309"/>
          </a:xfrm>
          <a:prstGeom prst="roundRect">
            <a:avLst>
              <a:gd name="adj" fmla="val 859"/>
            </a:avLst>
          </a:prstGeom>
          <a:solidFill>
            <a:srgbClr val="FA95AE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803648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Equality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2166863"/>
            <a:ext cx="3823618" cy="1261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Every citizen contributes according to their </a:t>
            </a:r>
            <a:r>
              <a:rPr lang="en-US" sz="1100" b="1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ability to pay</a:t>
            </a: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Richer individuals pay more taxes, promoting social justice and reducing inequality.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Progressive income tax in India — higher income groups pay higher rates.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1803648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Certainty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2166863"/>
            <a:ext cx="3902943" cy="1842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amount, time, and method must be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clear and non-arbitrary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Taxpayers should know exactly how much, when, and how to pay.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Income tax slabs and GST rates announced by the government.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Importance: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Reduces corruption and builds trust in tax administration.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92857"/>
            <a:ext cx="521478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Convenience &amp; Economy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319361"/>
            <a:ext cx="2312566" cy="142927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92581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Convenience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96119" y="3232324"/>
            <a:ext cx="398725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Taxes should be collected at a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convenient time and manner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for taxpayers.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96119" y="3771007"/>
            <a:ext cx="3987254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TDS deducted directly from salary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Online tax filing systems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Easy compliance → better collection</a:t>
            </a:r>
            <a:endParaRPr lang="en-US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553" y="1319361"/>
            <a:ext cx="2312640" cy="142927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60553" y="2925812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Canon of Economy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660553" y="3232324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</a:t>
            </a:r>
            <a:r>
              <a:rPr lang="en-US" sz="11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cost of tax collection</a:t>
            </a: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should be minimal compared to revenue collected.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4660553" y="3771007"/>
            <a:ext cx="3987329" cy="779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Digital tax systems reduce costs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Efficient administration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Avoids wastage of public money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2901" y="504602"/>
            <a:ext cx="4358357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Additional Modern Principles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72901" y="1184449"/>
            <a:ext cx="865539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Modern economists expanded Smith's canons with five new principles to improve the traditional taxation system.</a:t>
            </a:r>
            <a:endParaRPr lang="en-US" sz="1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901" y="1540446"/>
            <a:ext cx="337765" cy="33776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2901" y="2039169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Productivity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2901" y="2327523"/>
            <a:ext cx="2625403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system must generate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sufficient revenue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for public expenditure.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GST is a major revenue source in India.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9262" y="1540446"/>
            <a:ext cx="337765" cy="33776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59262" y="2039169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Elasticity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3259262" y="2327523"/>
            <a:ext cx="2625403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revenue should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increase automatically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with economic growth.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Income tax rises with national income.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5622" y="1540446"/>
            <a:ext cx="337765" cy="33776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45622" y="2039169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Simplicity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6045622" y="2327523"/>
            <a:ext cx="2625403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system should be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simple and easy to understand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Online GST portal and simplified returns.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901" y="3218408"/>
            <a:ext cx="337765" cy="33776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72901" y="3717131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Diversity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472901" y="4005486"/>
            <a:ext cx="2625403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Government should impose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different types of taxes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(direct &amp; indirect) instead of depending on a single source.</a:t>
            </a:r>
            <a:endParaRPr lang="en-US" sz="10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9262" y="3218408"/>
            <a:ext cx="337765" cy="33776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259262" y="3717131"/>
            <a:ext cx="168897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Flexibility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3259262" y="4005486"/>
            <a:ext cx="2625403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structure should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adjust to changing economic conditions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. </a:t>
            </a:r>
            <a:r>
              <a:rPr lang="en-US" sz="105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Example:</a:t>
            </a:r>
            <a:r>
              <a:rPr lang="en-US" sz="105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Tax cuts during recession to stimulate demand.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3539"/>
            <a:ext cx="5946204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Modern Principles &amp; Indian Tax System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490886"/>
            <a:ext cx="260017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Modern Tax Systems Focus On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496119" y="1871811"/>
            <a:ext cx="3902943" cy="543074"/>
          </a:xfrm>
          <a:prstGeom prst="roundRect">
            <a:avLst>
              <a:gd name="adj" fmla="val 16837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77069" y="1871811"/>
            <a:ext cx="76200" cy="543074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6" name="Text 4"/>
          <p:cNvSpPr/>
          <p:nvPr/>
        </p:nvSpPr>
        <p:spPr>
          <a:xfrm>
            <a:off x="714077" y="2032620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Equity &amp; Efficiency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96119" y="2556644"/>
            <a:ext cx="3902943" cy="543074"/>
          </a:xfrm>
          <a:prstGeom prst="roundRect">
            <a:avLst>
              <a:gd name="adj" fmla="val 16837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77069" y="2556644"/>
            <a:ext cx="76200" cy="543074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9" name="Text 7"/>
          <p:cNvSpPr/>
          <p:nvPr/>
        </p:nvSpPr>
        <p:spPr>
          <a:xfrm>
            <a:off x="714077" y="2717453"/>
            <a:ext cx="206045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Transparency &amp; Digitalization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96119" y="3241477"/>
            <a:ext cx="3902943" cy="543074"/>
          </a:xfrm>
          <a:prstGeom prst="roundRect">
            <a:avLst>
              <a:gd name="adj" fmla="val 16837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7069" y="3241477"/>
            <a:ext cx="76200" cy="543074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12" name="Text 10"/>
          <p:cNvSpPr/>
          <p:nvPr/>
        </p:nvSpPr>
        <p:spPr>
          <a:xfrm>
            <a:off x="714077" y="3402285"/>
            <a:ext cx="237254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Economic Growth &amp; Sustainability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749701" y="1490886"/>
            <a:ext cx="243482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Principles Reflected in India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749701" y="1871811"/>
            <a:ext cx="1880592" cy="1138461"/>
          </a:xfrm>
          <a:prstGeom prst="roundRect">
            <a:avLst>
              <a:gd name="adj" fmla="val 803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730651" y="1871811"/>
            <a:ext cx="76200" cy="1138461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16" name="Text 14"/>
          <p:cNvSpPr/>
          <p:nvPr/>
        </p:nvSpPr>
        <p:spPr>
          <a:xfrm>
            <a:off x="4967660" y="2032620"/>
            <a:ext cx="150182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Progressive Income Tax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967660" y="2617291"/>
            <a:ext cx="150182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→ Equality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772052" y="1871811"/>
            <a:ext cx="1880592" cy="1138461"/>
          </a:xfrm>
          <a:prstGeom prst="roundRect">
            <a:avLst>
              <a:gd name="adj" fmla="val 803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53002" y="1871811"/>
            <a:ext cx="76200" cy="1138461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20" name="Text 18"/>
          <p:cNvSpPr/>
          <p:nvPr/>
        </p:nvSpPr>
        <p:spPr>
          <a:xfrm>
            <a:off x="6990011" y="2032620"/>
            <a:ext cx="150182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GST System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990011" y="2395835"/>
            <a:ext cx="150182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→ Simplicity &amp; Convenience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49701" y="3152031"/>
            <a:ext cx="1880592" cy="1138461"/>
          </a:xfrm>
          <a:prstGeom prst="roundRect">
            <a:avLst>
              <a:gd name="adj" fmla="val 803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730651" y="3152031"/>
            <a:ext cx="76200" cy="1138461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24" name="Text 22"/>
          <p:cNvSpPr/>
          <p:nvPr/>
        </p:nvSpPr>
        <p:spPr>
          <a:xfrm>
            <a:off x="4967660" y="3312840"/>
            <a:ext cx="150182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Online Filing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4967660" y="3676055"/>
            <a:ext cx="150182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→ Economy &amp; Efficiency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772052" y="3152031"/>
            <a:ext cx="1880592" cy="1138461"/>
          </a:xfrm>
          <a:prstGeom prst="roundRect">
            <a:avLst>
              <a:gd name="adj" fmla="val 8032"/>
            </a:avLst>
          </a:prstGeom>
          <a:solidFill>
            <a:srgbClr val="1F1F1F"/>
          </a:solidFill>
          <a:ln w="19050">
            <a:solidFill>
              <a:srgbClr val="57575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753002" y="3152031"/>
            <a:ext cx="76200" cy="1138461"/>
          </a:xfrm>
          <a:prstGeom prst="roundRect">
            <a:avLst>
              <a:gd name="adj" fmla="val 27907"/>
            </a:avLst>
          </a:prstGeom>
          <a:solidFill>
            <a:srgbClr val="FA95AE"/>
          </a:solidFill>
          <a:ln/>
        </p:spPr>
      </p:sp>
      <p:sp>
        <p:nvSpPr>
          <p:cNvPr id="28" name="Text 26"/>
          <p:cNvSpPr/>
          <p:nvPr/>
        </p:nvSpPr>
        <p:spPr>
          <a:xfrm>
            <a:off x="6990011" y="3312840"/>
            <a:ext cx="150182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Tax Reforms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6990011" y="3676055"/>
            <a:ext cx="150182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→ Flexibility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51210"/>
            <a:ext cx="4030266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Advantages &amp; Challenges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406798"/>
            <a:ext cx="4107135" cy="2985418"/>
          </a:xfrm>
          <a:prstGeom prst="roundRect">
            <a:avLst>
              <a:gd name="adj" fmla="val 712"/>
            </a:avLst>
          </a:prstGeom>
          <a:solidFill>
            <a:srgbClr val="FA95AE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548557"/>
            <a:ext cx="28833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Advantages of Good Tax Principles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1911772"/>
            <a:ext cx="3823618" cy="1332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Increases government revenue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Promotes economic welfare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Reduces tax evasion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Ensures fairness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000000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Encourages national development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1548557"/>
            <a:ext cx="22292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Limitations &amp; Challenges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1911772"/>
            <a:ext cx="3902943" cy="1332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Tax evasion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Complex procedures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Corruption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Inequality in application</a:t>
            </a:r>
            <a:endParaRPr lang="en-US" sz="1100" dirty="0"/>
          </a:p>
          <a:p>
            <a:pPr marL="342900" indent="-34290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Digital divide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749701" y="3403550"/>
            <a:ext cx="3902943" cy="829196"/>
          </a:xfrm>
          <a:prstGeom prst="roundRect">
            <a:avLst>
              <a:gd name="adj" fmla="val 2565"/>
            </a:avLst>
          </a:prstGeom>
          <a:solidFill>
            <a:srgbClr val="022349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60" y="3613845"/>
            <a:ext cx="177180" cy="14175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210398" y="3580730"/>
            <a:ext cx="330048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Need:</a:t>
            </a:r>
            <a:r>
              <a:rPr lang="en-US" sz="1100" dirty="0">
                <a:solidFill>
                  <a:srgbClr val="FFFFF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Continuous tax reforms and modernization are essential.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78610" y="355402"/>
            <a:ext cx="3669060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FA95AF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Conclusion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3878610" y="931441"/>
            <a:ext cx="4815780" cy="7837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Principles of taxation are essential for developing a </a:t>
            </a:r>
            <a:r>
              <a:rPr lang="en-US" sz="10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fair, efficient, and productive</a:t>
            </a: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 tax system. From Adam Smith's classical canons to modern principles, governments aim to balance revenue collection with economic growth and social justice.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3878610" y="1846138"/>
            <a:ext cx="4815780" cy="1830288"/>
          </a:xfrm>
          <a:prstGeom prst="roundRect">
            <a:avLst>
              <a:gd name="adj" fmla="val 1053"/>
            </a:avLst>
          </a:prstGeom>
          <a:solidFill>
            <a:srgbClr val="3E3E3E"/>
          </a:solidFill>
          <a:ln/>
        </p:spPr>
      </p:sp>
      <p:sp>
        <p:nvSpPr>
          <p:cNvPr id="6" name="Shape 3"/>
          <p:cNvSpPr/>
          <p:nvPr/>
        </p:nvSpPr>
        <p:spPr>
          <a:xfrm>
            <a:off x="3878610" y="1846138"/>
            <a:ext cx="4815780" cy="457572"/>
          </a:xfrm>
          <a:prstGeom prst="roundRect">
            <a:avLst>
              <a:gd name="adj" fmla="val 4212"/>
            </a:avLst>
          </a:prstGeom>
          <a:solidFill>
            <a:srgbClr val="3E3E3E"/>
          </a:solidFill>
          <a:ln/>
        </p:spPr>
      </p:sp>
      <p:sp>
        <p:nvSpPr>
          <p:cNvPr id="7" name="Text 4"/>
          <p:cNvSpPr/>
          <p:nvPr/>
        </p:nvSpPr>
        <p:spPr>
          <a:xfrm>
            <a:off x="4007048" y="1974577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Fair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878610" y="2303711"/>
            <a:ext cx="4815780" cy="457572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9" name="Shape 6"/>
          <p:cNvSpPr/>
          <p:nvPr/>
        </p:nvSpPr>
        <p:spPr>
          <a:xfrm>
            <a:off x="3878610" y="2303711"/>
            <a:ext cx="4815780" cy="14288"/>
          </a:xfrm>
          <a:prstGeom prst="roundRect">
            <a:avLst>
              <a:gd name="adj" fmla="val 134879"/>
            </a:avLst>
          </a:prstGeom>
          <a:solidFill>
            <a:srgbClr val="575757"/>
          </a:solidFill>
          <a:ln/>
        </p:spPr>
      </p:sp>
      <p:sp>
        <p:nvSpPr>
          <p:cNvPr id="10" name="Text 7"/>
          <p:cNvSpPr/>
          <p:nvPr/>
        </p:nvSpPr>
        <p:spPr>
          <a:xfrm>
            <a:off x="4007048" y="2432149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Simple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878610" y="2761283"/>
            <a:ext cx="4815780" cy="457572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2" name="Shape 9"/>
          <p:cNvSpPr/>
          <p:nvPr/>
        </p:nvSpPr>
        <p:spPr>
          <a:xfrm>
            <a:off x="3878610" y="2761283"/>
            <a:ext cx="4815780" cy="14288"/>
          </a:xfrm>
          <a:prstGeom prst="roundRect">
            <a:avLst>
              <a:gd name="adj" fmla="val 134879"/>
            </a:avLst>
          </a:prstGeom>
          <a:solidFill>
            <a:srgbClr val="575757"/>
          </a:solidFill>
          <a:ln/>
        </p:spPr>
      </p:sp>
      <p:sp>
        <p:nvSpPr>
          <p:cNvPr id="13" name="Text 10"/>
          <p:cNvSpPr/>
          <p:nvPr/>
        </p:nvSpPr>
        <p:spPr>
          <a:xfrm>
            <a:off x="4007048" y="2889721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Economical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3878610" y="3218855"/>
            <a:ext cx="4815780" cy="457572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5" name="Shape 12"/>
          <p:cNvSpPr/>
          <p:nvPr/>
        </p:nvSpPr>
        <p:spPr>
          <a:xfrm>
            <a:off x="3878610" y="3218855"/>
            <a:ext cx="4815780" cy="14288"/>
          </a:xfrm>
          <a:prstGeom prst="roundRect">
            <a:avLst>
              <a:gd name="adj" fmla="val 134879"/>
            </a:avLst>
          </a:prstGeom>
          <a:solidFill>
            <a:srgbClr val="575757"/>
          </a:solidFill>
          <a:ln/>
        </p:spPr>
      </p:sp>
      <p:sp>
        <p:nvSpPr>
          <p:cNvPr id="16" name="Text 13"/>
          <p:cNvSpPr/>
          <p:nvPr/>
        </p:nvSpPr>
        <p:spPr>
          <a:xfrm>
            <a:off x="4007048" y="3347293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E0D6DE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National Welfare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071268" y="3938364"/>
            <a:ext cx="4623122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good tax system should be fair, simple, economical, and promote national welfare.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3878610" y="3807396"/>
            <a:ext cx="14288" cy="653802"/>
          </a:xfrm>
          <a:prstGeom prst="rect">
            <a:avLst/>
          </a:prstGeom>
          <a:solidFill>
            <a:srgbClr val="FA95AE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16"/>
          <p:cNvSpPr/>
          <p:nvPr/>
        </p:nvSpPr>
        <p:spPr>
          <a:xfrm>
            <a:off x="1747468" y="1959579"/>
            <a:ext cx="526539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24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Thank You </a:t>
            </a:r>
          </a:p>
          <a:p>
            <a:pPr marL="0" indent="0" algn="ctr">
              <a:lnSpc>
                <a:spcPct val="127000"/>
              </a:lnSpc>
              <a:buNone/>
            </a:pPr>
            <a:r>
              <a:rPr lang="en-US" sz="2400" b="1" dirty="0">
                <a:solidFill>
                  <a:srgbClr val="E0D6DE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Questions &amp; Discussion Welcome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8250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1898</Words>
  <Application>Microsoft Office PowerPoint</Application>
  <PresentationFormat>On-screen Show (16:9)</PresentationFormat>
  <Paragraphs>247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Fira Sans</vt:lpstr>
      <vt:lpstr>Anton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anoop patel</dc:creator>
  <cp:lastModifiedBy>anoop patel</cp:lastModifiedBy>
  <cp:revision>3</cp:revision>
  <dcterms:created xsi:type="dcterms:W3CDTF">2026-05-28T11:42:35Z</dcterms:created>
  <dcterms:modified xsi:type="dcterms:W3CDTF">2026-06-01T18:31:25Z</dcterms:modified>
</cp:coreProperties>
</file>