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7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5143500" cy="9144000"/>
  <p:embeddedFontLst>
    <p:embeddedFont>
      <p:font typeface="Fraunces ExtraBold" panose="020B0604020202020204" charset="0"/>
      <p:regular r:id="rId20"/>
    </p:embeddedFont>
    <p:embeddedFont>
      <p:font typeface="Nobile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0666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208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3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18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Relationship Id="rId9" Type="http://schemas.openxmlformats.org/officeDocument/2006/relationships/image" Target="../media/image4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356420"/>
            <a:ext cx="4722763" cy="1328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Emerging Research Issues in Corporate Governance</a:t>
            </a:r>
            <a:endParaRPr lang="en-US" sz="2750" dirty="0"/>
          </a:p>
        </p:txBody>
      </p:sp>
      <p:sp>
        <p:nvSpPr>
          <p:cNvPr id="7" name="Shape 4"/>
          <p:cNvSpPr/>
          <p:nvPr/>
        </p:nvSpPr>
        <p:spPr>
          <a:xfrm>
            <a:off x="497765" y="3267730"/>
            <a:ext cx="1886610" cy="1328960"/>
          </a:xfrm>
          <a:prstGeom prst="roundRect">
            <a:avLst>
              <a:gd name="adj" fmla="val 36993"/>
            </a:avLst>
          </a:prstGeom>
          <a:noFill/>
          <a:ln w="4763">
            <a:solidFill>
              <a:srgbClr val="43895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3556" y="3388725"/>
            <a:ext cx="1941909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43895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By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438951"/>
                </a:solidFill>
                <a:latin typeface="Nobile" pitchFamily="34" charset="0"/>
              </a:rPr>
              <a:t>Dr. Anoop Patel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438951"/>
                </a:solidFill>
                <a:latin typeface="Nobile" pitchFamily="34" charset="0"/>
              </a:rPr>
              <a:t>Assistant Professor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438951"/>
                </a:solidFill>
                <a:latin typeface="Nobile" pitchFamily="34" charset="0"/>
              </a:rPr>
              <a:t>Department of Commerce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438951"/>
                </a:solidFill>
                <a:latin typeface="Nobile" pitchFamily="34" charset="0"/>
              </a:rPr>
              <a:t>S D College, Muzaffarnagar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827336" y="571277"/>
            <a:ext cx="4862289" cy="339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What Is Corporate Governance?</a:t>
            </a:r>
            <a:endParaRPr lang="en-US" sz="21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36" y="1128564"/>
            <a:ext cx="4775299" cy="270599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72163" y="2021681"/>
            <a:ext cx="2449116" cy="919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18000"/>
              </a:lnSpc>
              <a:buNone/>
            </a:pPr>
            <a:r>
              <a:rPr lang="en-US" sz="8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Corporate governance refers to the </a:t>
            </a:r>
            <a:r>
              <a:rPr lang="en-US" sz="85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system of principles, rules, and processes</a:t>
            </a:r>
            <a:r>
              <a:rPr lang="en-US" sz="8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by which companies are directed and controlled. It establishes the framework through which corporate objectives are set and performance is monitored.</a:t>
            </a:r>
            <a:endParaRPr lang="en-US" sz="8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3048" y="4021485"/>
            <a:ext cx="3717354" cy="77152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92981" y="4144268"/>
            <a:ext cx="2518246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Management–Shareholder Relations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992981" y="4363641"/>
            <a:ext cx="3414638" cy="3065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8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Defines accountability between those who run and those who own the firm.</a:t>
            </a:r>
            <a:endParaRPr lang="en-US" sz="8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9161" y="4021485"/>
            <a:ext cx="3717429" cy="77152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779094" y="4144268"/>
            <a:ext cx="2131740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Ethical &amp; Transparent Conduct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4779094" y="4363641"/>
            <a:ext cx="3414713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8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Ensures integrity in decision-making and disclosure practices.</a:t>
            </a:r>
            <a:endParaRPr lang="en-US" sz="8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28BEB0-F26B-D547-99FF-C392F5AD1021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03759" y="320799"/>
            <a:ext cx="7336408" cy="6645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Defining Corporate Governance: The OECD Framework</a:t>
            </a:r>
            <a:endParaRPr lang="en-US" sz="2050" dirty="0"/>
          </a:p>
        </p:txBody>
      </p:sp>
      <p:sp>
        <p:nvSpPr>
          <p:cNvPr id="3" name="Text 1"/>
          <p:cNvSpPr/>
          <p:nvPr/>
        </p:nvSpPr>
        <p:spPr>
          <a:xfrm>
            <a:off x="1063228" y="2406997"/>
            <a:ext cx="3378994" cy="4464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"Corporate governance involves a set of relationships between a company's management, its board, its shareholders, and other stakeholders." — OECD Principles of Corporate Governance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903759" y="2406997"/>
            <a:ext cx="14288" cy="446484"/>
          </a:xfrm>
          <a:prstGeom prst="rect">
            <a:avLst/>
          </a:prstGeom>
          <a:solidFill>
            <a:srgbClr val="438951"/>
          </a:solidFill>
          <a:ln/>
        </p:spPr>
      </p:sp>
      <p:sp>
        <p:nvSpPr>
          <p:cNvPr id="5" name="Text 3"/>
          <p:cNvSpPr/>
          <p:nvPr/>
        </p:nvSpPr>
        <p:spPr>
          <a:xfrm>
            <a:off x="903759" y="2943151"/>
            <a:ext cx="3538463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OECD definition is the most widely cited in academic and policy literature. It emphasizes that governance extends </a:t>
            </a:r>
            <a:r>
              <a:rPr lang="en-US" sz="8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beyond shareholders</a:t>
            </a:r>
            <a:r>
              <a:rPr lang="en-US" sz="8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to encompass employees, creditors, regulators, and communities.</a:t>
            </a:r>
            <a:endParaRPr lang="en-US" sz="8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392" y="1194569"/>
            <a:ext cx="3538463" cy="3538463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392" y="1194569"/>
            <a:ext cx="3538463" cy="35384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CDBA1A-BC1D-C8B5-5757-CB769429339D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1643" y="376014"/>
            <a:ext cx="6572845" cy="366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Core Objectives of Corporate Governance</a:t>
            </a:r>
            <a:endParaRPr lang="en-US" sz="2300" dirty="0"/>
          </a:p>
        </p:txBody>
      </p:sp>
      <p:sp>
        <p:nvSpPr>
          <p:cNvPr id="3" name="Shape 1"/>
          <p:cNvSpPr/>
          <p:nvPr/>
        </p:nvSpPr>
        <p:spPr>
          <a:xfrm>
            <a:off x="521643" y="937320"/>
            <a:ext cx="4001691" cy="1269132"/>
          </a:xfrm>
          <a:prstGeom prst="roundRect">
            <a:avLst>
              <a:gd name="adj" fmla="val 8325"/>
            </a:avLst>
          </a:prstGeom>
          <a:solidFill>
            <a:srgbClr val="E8F3E8"/>
          </a:solidFill>
          <a:ln/>
        </p:spPr>
      </p:sp>
      <p:sp>
        <p:nvSpPr>
          <p:cNvPr id="4" name="Shape 2"/>
          <p:cNvSpPr/>
          <p:nvPr/>
        </p:nvSpPr>
        <p:spPr>
          <a:xfrm>
            <a:off x="638994" y="1054671"/>
            <a:ext cx="352202" cy="352202"/>
          </a:xfrm>
          <a:prstGeom prst="roundRect">
            <a:avLst>
              <a:gd name="adj" fmla="val 16224861"/>
            </a:avLst>
          </a:prstGeom>
          <a:solidFill>
            <a:srgbClr val="43895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881" y="1151483"/>
            <a:ext cx="158428" cy="15842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38994" y="1504057"/>
            <a:ext cx="1467445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Accountability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38994" y="1745754"/>
            <a:ext cx="3766989" cy="171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Management answerable to boards, shareholders, and regulators.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4620518" y="937320"/>
            <a:ext cx="4001765" cy="1269132"/>
          </a:xfrm>
          <a:prstGeom prst="roundRect">
            <a:avLst>
              <a:gd name="adj" fmla="val 8325"/>
            </a:avLst>
          </a:prstGeom>
          <a:solidFill>
            <a:srgbClr val="E8F3E8"/>
          </a:solidFill>
          <a:ln/>
        </p:spPr>
      </p:sp>
      <p:sp>
        <p:nvSpPr>
          <p:cNvPr id="9" name="Shape 6"/>
          <p:cNvSpPr/>
          <p:nvPr/>
        </p:nvSpPr>
        <p:spPr>
          <a:xfrm>
            <a:off x="4737869" y="1054671"/>
            <a:ext cx="352202" cy="352202"/>
          </a:xfrm>
          <a:prstGeom prst="roundRect">
            <a:avLst>
              <a:gd name="adj" fmla="val 16224861"/>
            </a:avLst>
          </a:prstGeom>
          <a:solidFill>
            <a:srgbClr val="43895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34756" y="1151483"/>
            <a:ext cx="158428" cy="15842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737869" y="1504057"/>
            <a:ext cx="1467445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Transparency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4737869" y="1745754"/>
            <a:ext cx="3767063" cy="3433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Timely, accurate disclosure of financial and operational information.</a:t>
            </a:r>
            <a:endParaRPr lang="en-US" sz="900" dirty="0"/>
          </a:p>
        </p:txBody>
      </p:sp>
      <p:sp>
        <p:nvSpPr>
          <p:cNvPr id="13" name="Shape 9"/>
          <p:cNvSpPr/>
          <p:nvPr/>
        </p:nvSpPr>
        <p:spPr>
          <a:xfrm>
            <a:off x="521643" y="2303636"/>
            <a:ext cx="4001691" cy="1269132"/>
          </a:xfrm>
          <a:prstGeom prst="roundRect">
            <a:avLst>
              <a:gd name="adj" fmla="val 8325"/>
            </a:avLst>
          </a:prstGeom>
          <a:solidFill>
            <a:srgbClr val="E8F3E8"/>
          </a:solidFill>
          <a:ln/>
        </p:spPr>
      </p:sp>
      <p:sp>
        <p:nvSpPr>
          <p:cNvPr id="14" name="Shape 10"/>
          <p:cNvSpPr/>
          <p:nvPr/>
        </p:nvSpPr>
        <p:spPr>
          <a:xfrm>
            <a:off x="638994" y="2420987"/>
            <a:ext cx="352202" cy="352202"/>
          </a:xfrm>
          <a:prstGeom prst="roundRect">
            <a:avLst>
              <a:gd name="adj" fmla="val 16224861"/>
            </a:avLst>
          </a:prstGeom>
          <a:solidFill>
            <a:srgbClr val="43895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5881" y="2517800"/>
            <a:ext cx="158428" cy="1584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38994" y="2870374"/>
            <a:ext cx="1467445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Fairness</a:t>
            </a:r>
            <a:endParaRPr lang="en-US" sz="1150" dirty="0"/>
          </a:p>
        </p:txBody>
      </p:sp>
      <p:sp>
        <p:nvSpPr>
          <p:cNvPr id="17" name="Text 12"/>
          <p:cNvSpPr/>
          <p:nvPr/>
        </p:nvSpPr>
        <p:spPr>
          <a:xfrm>
            <a:off x="638994" y="3112071"/>
            <a:ext cx="3766989" cy="171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Equitable treatment of all shareholders, including minorities.</a:t>
            </a:r>
            <a:endParaRPr lang="en-US" sz="900" dirty="0"/>
          </a:p>
        </p:txBody>
      </p:sp>
      <p:sp>
        <p:nvSpPr>
          <p:cNvPr id="18" name="Shape 13"/>
          <p:cNvSpPr/>
          <p:nvPr/>
        </p:nvSpPr>
        <p:spPr>
          <a:xfrm>
            <a:off x="4620518" y="2303636"/>
            <a:ext cx="4001765" cy="1269132"/>
          </a:xfrm>
          <a:prstGeom prst="roundRect">
            <a:avLst>
              <a:gd name="adj" fmla="val 8325"/>
            </a:avLst>
          </a:prstGeom>
          <a:solidFill>
            <a:srgbClr val="E8F3E8"/>
          </a:solidFill>
          <a:ln/>
        </p:spPr>
      </p:sp>
      <p:sp>
        <p:nvSpPr>
          <p:cNvPr id="19" name="Shape 14"/>
          <p:cNvSpPr/>
          <p:nvPr/>
        </p:nvSpPr>
        <p:spPr>
          <a:xfrm>
            <a:off x="4737869" y="2420987"/>
            <a:ext cx="352202" cy="352202"/>
          </a:xfrm>
          <a:prstGeom prst="roundRect">
            <a:avLst>
              <a:gd name="adj" fmla="val 16224861"/>
            </a:avLst>
          </a:prstGeom>
          <a:solidFill>
            <a:srgbClr val="43895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34756" y="2517800"/>
            <a:ext cx="158428" cy="15842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4737869" y="2870374"/>
            <a:ext cx="1758330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Shareholder Protection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4737869" y="3112071"/>
            <a:ext cx="3767063" cy="3433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Safeguarding ownership rights and enabling effective participation.</a:t>
            </a:r>
            <a:endParaRPr lang="en-US" sz="900" dirty="0"/>
          </a:p>
        </p:txBody>
      </p:sp>
      <p:sp>
        <p:nvSpPr>
          <p:cNvPr id="23" name="Shape 17"/>
          <p:cNvSpPr/>
          <p:nvPr/>
        </p:nvSpPr>
        <p:spPr>
          <a:xfrm>
            <a:off x="521643" y="3669953"/>
            <a:ext cx="4001691" cy="1097459"/>
          </a:xfrm>
          <a:prstGeom prst="roundRect">
            <a:avLst>
              <a:gd name="adj" fmla="val 9628"/>
            </a:avLst>
          </a:prstGeom>
          <a:solidFill>
            <a:srgbClr val="E8F3E8"/>
          </a:solidFill>
          <a:ln/>
        </p:spPr>
      </p:sp>
      <p:sp>
        <p:nvSpPr>
          <p:cNvPr id="24" name="Shape 18"/>
          <p:cNvSpPr/>
          <p:nvPr/>
        </p:nvSpPr>
        <p:spPr>
          <a:xfrm>
            <a:off x="638994" y="3787304"/>
            <a:ext cx="352202" cy="352202"/>
          </a:xfrm>
          <a:prstGeom prst="roundRect">
            <a:avLst>
              <a:gd name="adj" fmla="val 16224861"/>
            </a:avLst>
          </a:prstGeom>
          <a:solidFill>
            <a:srgbClr val="438951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5881" y="3884116"/>
            <a:ext cx="158428" cy="15842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38994" y="4236690"/>
            <a:ext cx="1530325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Ethical Management</a:t>
            </a:r>
            <a:endParaRPr lang="en-US" sz="1150" dirty="0"/>
          </a:p>
        </p:txBody>
      </p:sp>
      <p:sp>
        <p:nvSpPr>
          <p:cNvPr id="27" name="Text 20"/>
          <p:cNvSpPr/>
          <p:nvPr/>
        </p:nvSpPr>
        <p:spPr>
          <a:xfrm>
            <a:off x="638994" y="4478387"/>
            <a:ext cx="3766989" cy="171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Upholding integrity, compliance, and responsible conduct.</a:t>
            </a:r>
            <a:endParaRPr lang="en-US" sz="900" dirty="0"/>
          </a:p>
        </p:txBody>
      </p:sp>
      <p:sp>
        <p:nvSpPr>
          <p:cNvPr id="28" name="Shape 21"/>
          <p:cNvSpPr/>
          <p:nvPr/>
        </p:nvSpPr>
        <p:spPr>
          <a:xfrm>
            <a:off x="4620518" y="3669953"/>
            <a:ext cx="4001765" cy="1097459"/>
          </a:xfrm>
          <a:prstGeom prst="roundRect">
            <a:avLst>
              <a:gd name="adj" fmla="val 9628"/>
            </a:avLst>
          </a:prstGeom>
          <a:solidFill>
            <a:srgbClr val="E8F3E8"/>
          </a:solidFill>
          <a:ln/>
        </p:spPr>
      </p:sp>
      <p:sp>
        <p:nvSpPr>
          <p:cNvPr id="29" name="Shape 22"/>
          <p:cNvSpPr/>
          <p:nvPr/>
        </p:nvSpPr>
        <p:spPr>
          <a:xfrm>
            <a:off x="4737869" y="3787304"/>
            <a:ext cx="352202" cy="352202"/>
          </a:xfrm>
          <a:prstGeom prst="roundRect">
            <a:avLst>
              <a:gd name="adj" fmla="val 16224861"/>
            </a:avLst>
          </a:prstGeom>
          <a:solidFill>
            <a:srgbClr val="438951"/>
          </a:solidFill>
          <a:ln/>
        </p:spPr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34756" y="3884116"/>
            <a:ext cx="158428" cy="158428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4737869" y="4236690"/>
            <a:ext cx="1911102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Long-Term Sustainability</a:t>
            </a:r>
            <a:endParaRPr lang="en-US" sz="1150" dirty="0"/>
          </a:p>
        </p:txBody>
      </p:sp>
      <p:sp>
        <p:nvSpPr>
          <p:cNvPr id="32" name="Text 24"/>
          <p:cNvSpPr/>
          <p:nvPr/>
        </p:nvSpPr>
        <p:spPr>
          <a:xfrm>
            <a:off x="4737869" y="4478387"/>
            <a:ext cx="3767063" cy="171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Balancing short-term performance with enduring value creation.</a:t>
            </a:r>
            <a:endParaRPr lang="en-US" sz="9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FEAFD3-613F-5FF7-4281-231A6B2AEE33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80640" y="725091"/>
            <a:ext cx="7335366" cy="429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The Evolution of Corporate Governance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4562475" y="1353741"/>
            <a:ext cx="19050" cy="3373115"/>
          </a:xfrm>
          <a:prstGeom prst="roundRect">
            <a:avLst>
              <a:gd name="adj" fmla="val 648837"/>
            </a:avLst>
          </a:prstGeom>
          <a:solidFill>
            <a:srgbClr val="CED9CE"/>
          </a:solidFill>
          <a:ln/>
        </p:spPr>
      </p:sp>
      <p:sp>
        <p:nvSpPr>
          <p:cNvPr id="6" name="Shape 4"/>
          <p:cNvSpPr/>
          <p:nvPr/>
        </p:nvSpPr>
        <p:spPr>
          <a:xfrm>
            <a:off x="4024610" y="1498699"/>
            <a:ext cx="411956" cy="19050"/>
          </a:xfrm>
          <a:prstGeom prst="roundRect">
            <a:avLst>
              <a:gd name="adj" fmla="val 648837"/>
            </a:avLst>
          </a:prstGeom>
          <a:solidFill>
            <a:srgbClr val="CED9CE"/>
          </a:solidFill>
          <a:ln/>
        </p:spPr>
      </p:sp>
      <p:sp>
        <p:nvSpPr>
          <p:cNvPr id="7" name="Shape 5"/>
          <p:cNvSpPr/>
          <p:nvPr/>
        </p:nvSpPr>
        <p:spPr>
          <a:xfrm>
            <a:off x="4417516" y="1353741"/>
            <a:ext cx="308967" cy="30896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8" name="Text 6"/>
          <p:cNvSpPr/>
          <p:nvPr/>
        </p:nvSpPr>
        <p:spPr>
          <a:xfrm>
            <a:off x="4469011" y="1379488"/>
            <a:ext cx="205978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168723" y="1400919"/>
            <a:ext cx="1716658" cy="214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Early Stage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80640" y="1695227"/>
            <a:ext cx="3404741" cy="648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310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Focus on ownership structures and profit maximization. Governance was informal and owner-centric.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707434" y="2314054"/>
            <a:ext cx="411956" cy="19050"/>
          </a:xfrm>
          <a:prstGeom prst="roundRect">
            <a:avLst>
              <a:gd name="adj" fmla="val 648837"/>
            </a:avLst>
          </a:prstGeom>
          <a:solidFill>
            <a:srgbClr val="CED9CE"/>
          </a:solidFill>
          <a:ln/>
        </p:spPr>
      </p:sp>
      <p:sp>
        <p:nvSpPr>
          <p:cNvPr id="12" name="Shape 10"/>
          <p:cNvSpPr/>
          <p:nvPr/>
        </p:nvSpPr>
        <p:spPr>
          <a:xfrm>
            <a:off x="4417516" y="2169096"/>
            <a:ext cx="308967" cy="30896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3" name="Text 11"/>
          <p:cNvSpPr/>
          <p:nvPr/>
        </p:nvSpPr>
        <p:spPr>
          <a:xfrm>
            <a:off x="4469011" y="2194843"/>
            <a:ext cx="205978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258619" y="2216274"/>
            <a:ext cx="1716658" cy="214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1980s–1990s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258619" y="2510582"/>
            <a:ext cx="3404741" cy="648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Rise of shareholder activism. Agency theory (Jensen &amp; Meckling, 1976) framed the principal–agent problem.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024610" y="3019946"/>
            <a:ext cx="411956" cy="19050"/>
          </a:xfrm>
          <a:prstGeom prst="roundRect">
            <a:avLst>
              <a:gd name="adj" fmla="val 648837"/>
            </a:avLst>
          </a:prstGeom>
          <a:solidFill>
            <a:srgbClr val="CED9CE"/>
          </a:solidFill>
          <a:ln/>
        </p:spPr>
      </p:sp>
      <p:sp>
        <p:nvSpPr>
          <p:cNvPr id="17" name="Shape 15"/>
          <p:cNvSpPr/>
          <p:nvPr/>
        </p:nvSpPr>
        <p:spPr>
          <a:xfrm>
            <a:off x="4417516" y="2874987"/>
            <a:ext cx="308967" cy="30896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18" name="Text 16"/>
          <p:cNvSpPr/>
          <p:nvPr/>
        </p:nvSpPr>
        <p:spPr>
          <a:xfrm>
            <a:off x="4469011" y="2900735"/>
            <a:ext cx="205978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2168723" y="2922166"/>
            <a:ext cx="1716658" cy="214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Post-2000 Era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480640" y="3216473"/>
            <a:ext cx="3404741" cy="648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310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High-profile scandals triggered global regulatory reforms emphasizing ethics, compliance, and board independence.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707434" y="3725912"/>
            <a:ext cx="411956" cy="19050"/>
          </a:xfrm>
          <a:prstGeom prst="roundRect">
            <a:avLst>
              <a:gd name="adj" fmla="val 648837"/>
            </a:avLst>
          </a:prstGeom>
          <a:solidFill>
            <a:srgbClr val="CED9CE"/>
          </a:solidFill>
          <a:ln/>
        </p:spPr>
      </p:sp>
      <p:sp>
        <p:nvSpPr>
          <p:cNvPr id="22" name="Shape 20"/>
          <p:cNvSpPr/>
          <p:nvPr/>
        </p:nvSpPr>
        <p:spPr>
          <a:xfrm>
            <a:off x="4417516" y="3580954"/>
            <a:ext cx="308967" cy="308967"/>
          </a:xfrm>
          <a:prstGeom prst="roundRect">
            <a:avLst>
              <a:gd name="adj" fmla="val 40005"/>
            </a:avLst>
          </a:prstGeom>
          <a:solidFill>
            <a:srgbClr val="E8F3E8"/>
          </a:solidFill>
          <a:ln/>
        </p:spPr>
      </p:sp>
      <p:sp>
        <p:nvSpPr>
          <p:cNvPr id="23" name="Text 21"/>
          <p:cNvSpPr/>
          <p:nvPr/>
        </p:nvSpPr>
        <p:spPr>
          <a:xfrm>
            <a:off x="4469011" y="3606701"/>
            <a:ext cx="205978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258619" y="3628132"/>
            <a:ext cx="1716658" cy="214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Present Day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5258619" y="3922440"/>
            <a:ext cx="3404741" cy="648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0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ESG integration, stakeholder capitalism, AI governance, and digital accountability dominate the agenda.</a:t>
            </a:r>
            <a:endParaRPr lang="en-US" sz="105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886D6F2-6CAA-82B3-2D1B-0A18EFCB10A0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64431"/>
            <a:ext cx="8021762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Landmark Corporate Governance Failures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290935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These scandals exposed systemic weaknesses and catalyzed regulatory reform worldwide.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96119" y="1677219"/>
            <a:ext cx="8151763" cy="2901851"/>
          </a:xfrm>
          <a:prstGeom prst="roundRect">
            <a:avLst>
              <a:gd name="adj" fmla="val 4397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0881" y="1681981"/>
            <a:ext cx="8142238" cy="40645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642789" y="1771799"/>
            <a:ext cx="1799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Company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2273573" y="1771799"/>
            <a:ext cx="13902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Country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494856" y="1771799"/>
            <a:ext cx="5463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Governance Failure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00881" y="2088431"/>
            <a:ext cx="8142238" cy="63326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642789" y="2178248"/>
            <a:ext cx="1799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Enron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73573" y="2178248"/>
            <a:ext cx="13902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USA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494856" y="2178248"/>
            <a:ext cx="500650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Off-balance-sheet entities concealed massive debt; auditor collusion (Arthur Andersen).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0881" y="2721694"/>
            <a:ext cx="8142238" cy="40645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642789" y="2811512"/>
            <a:ext cx="1799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WorldCom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273573" y="2811512"/>
            <a:ext cx="13902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USA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494856" y="2811512"/>
            <a:ext cx="5463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$11bn accounting fraud via improper capitalization of expenses.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00881" y="3128144"/>
            <a:ext cx="8142238" cy="40645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642789" y="3217962"/>
            <a:ext cx="1799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Satyam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273573" y="3217962"/>
            <a:ext cx="13902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India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494856" y="3217962"/>
            <a:ext cx="5463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₹7,000 crore inflation of cash balances; falsified accounts over years.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0881" y="3534594"/>
            <a:ext cx="8142238" cy="63326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642789" y="3624411"/>
            <a:ext cx="1799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IL&amp;FS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2273573" y="3624411"/>
            <a:ext cx="13902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India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494856" y="3624411"/>
            <a:ext cx="500650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Debt concealment and poor risk management triggered India's NBFC crisis.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00881" y="4167857"/>
            <a:ext cx="8142238" cy="40645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642789" y="4257675"/>
            <a:ext cx="1799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Yes Bank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2273573" y="4257675"/>
            <a:ext cx="13902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India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3494856" y="4257675"/>
            <a:ext cx="5463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Evergreening of bad loans; weak board oversight of concentrated lending.</a:t>
            </a:r>
            <a:endParaRPr lang="en-US" sz="11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ED3E207-F5A0-02EC-67EA-FE7AD5658DCC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3759" y="327943"/>
            <a:ext cx="648816" cy="182761"/>
          </a:xfrm>
          <a:prstGeom prst="roundRect">
            <a:avLst>
              <a:gd name="adj" fmla="val 41888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967532" y="359792"/>
            <a:ext cx="978471" cy="119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6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CASE STUDY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903759" y="542553"/>
            <a:ext cx="7637859" cy="332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The Satyam Scam: Anatomy of a Governance Collapse</a:t>
            </a:r>
            <a:endParaRPr lang="en-US" sz="20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59" y="1084064"/>
            <a:ext cx="4677817" cy="265070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45746" y="1451372"/>
            <a:ext cx="17862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What Happened?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845746" y="1697162"/>
            <a:ext cx="2399109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 January 2009, Satyam founder </a:t>
            </a:r>
            <a:r>
              <a:rPr lang="en-US" sz="8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Ramalinga Raju</a:t>
            </a:r>
            <a:r>
              <a:rPr lang="en-US" sz="8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confessed to inflating revenues, profits, and cash balances by approximately </a:t>
            </a:r>
            <a:r>
              <a:rPr lang="en-US" sz="8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₹7,000 crore</a:t>
            </a:r>
            <a:r>
              <a:rPr lang="en-US" sz="8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over several years — one of India's largest corporate frauds.</a:t>
            </a:r>
            <a:endParaRPr lang="en-US" sz="800" dirty="0"/>
          </a:p>
        </p:txBody>
      </p:sp>
      <p:sp>
        <p:nvSpPr>
          <p:cNvPr id="8" name="Shape 5"/>
          <p:cNvSpPr/>
          <p:nvPr/>
        </p:nvSpPr>
        <p:spPr>
          <a:xfrm>
            <a:off x="5845746" y="2530971"/>
            <a:ext cx="2399109" cy="826443"/>
          </a:xfrm>
          <a:prstGeom prst="roundRect">
            <a:avLst>
              <a:gd name="adj" fmla="val 11579"/>
            </a:avLst>
          </a:prstGeom>
          <a:solidFill>
            <a:srgbClr val="CCE6D1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2009" y="2675558"/>
            <a:ext cx="132904" cy="10626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191176" y="2637234"/>
            <a:ext cx="1947416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Research Angle:</a:t>
            </a:r>
            <a:r>
              <a:rPr lang="en-US" sz="8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How did cultural norms and promoter-dominated boards in Indian IT firms enable such prolonged fraud?</a:t>
            </a:r>
            <a:endParaRPr lang="en-US" sz="8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9471" y="3914105"/>
            <a:ext cx="3642643" cy="90145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67172" y="4034656"/>
            <a:ext cx="1382911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Governance Failures</a:t>
            </a:r>
            <a:endParaRPr lang="en-US" sz="1000" dirty="0"/>
          </a:p>
        </p:txBody>
      </p:sp>
      <p:sp>
        <p:nvSpPr>
          <p:cNvPr id="13" name="Text 8"/>
          <p:cNvSpPr/>
          <p:nvPr/>
        </p:nvSpPr>
        <p:spPr>
          <a:xfrm>
            <a:off x="1067172" y="4248522"/>
            <a:ext cx="3344391" cy="297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Board lacked independence; auditors (PwC) failed to detect falsifications; related-party transactions went unchallenged.</a:t>
            </a:r>
            <a:endParaRPr lang="en-US" sz="8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97524" y="3914105"/>
            <a:ext cx="3642643" cy="90145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775225" y="4034656"/>
            <a:ext cx="1329035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Regulatory Impact</a:t>
            </a:r>
            <a:endParaRPr lang="en-US" sz="1000" dirty="0"/>
          </a:p>
        </p:txBody>
      </p:sp>
      <p:sp>
        <p:nvSpPr>
          <p:cNvPr id="16" name="Text 10"/>
          <p:cNvSpPr/>
          <p:nvPr/>
        </p:nvSpPr>
        <p:spPr>
          <a:xfrm>
            <a:off x="4775225" y="4248522"/>
            <a:ext cx="3344391" cy="4464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8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Strengthened Clause 49 of the Listing Agreement; SEBI mandated stricter auditor rotation and enhanced independent director requirements.</a:t>
            </a:r>
            <a:endParaRPr lang="en-US" sz="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D42426-FAB3-C54C-B8F6-C2C1C4D23332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355899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ESG Governance: An Emerging Focus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3925119" y="2454473"/>
            <a:ext cx="47227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Investors increasingly evaluate companies not just on financial returns, but on </a:t>
            </a:r>
            <a:r>
              <a:rPr lang="en-US" sz="11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sustainability</a:t>
            </a: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</a:t>
            </a:r>
            <a:r>
              <a:rPr lang="en-US" sz="11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environmental responsibility</a:t>
            </a: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and </a:t>
            </a:r>
            <a:r>
              <a:rPr lang="en-US" sz="11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social impact</a:t>
            </a: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ESG governance has become a critical lens for modern investment decisions.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3925119" y="3521199"/>
            <a:ext cx="2527474" cy="266402"/>
          </a:xfrm>
          <a:prstGeom prst="roundRect">
            <a:avLst>
              <a:gd name="adj" fmla="val 38315"/>
            </a:avLst>
          </a:prstGeom>
          <a:solidFill>
            <a:srgbClr val="DDEEE0"/>
          </a:solidFill>
          <a:ln/>
        </p:spPr>
      </p:sp>
      <p:sp>
        <p:nvSpPr>
          <p:cNvPr id="6" name="Text 3"/>
          <p:cNvSpPr/>
          <p:nvPr/>
        </p:nvSpPr>
        <p:spPr>
          <a:xfrm>
            <a:off x="4010174" y="3563689"/>
            <a:ext cx="2814563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8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ENVIRONMENTAL · SOCIAL · GOVERNANCE</a:t>
            </a:r>
            <a:endParaRPr lang="en-US" sz="85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99A25F-B3E0-C9D9-7B3C-797796CB08BA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489" y="346770"/>
            <a:ext cx="3353246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ESG by the Numbers</a:t>
            </a:r>
            <a:endParaRPr lang="en-US" sz="2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89" y="935906"/>
            <a:ext cx="3759622" cy="3759622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89" y="935906"/>
            <a:ext cx="3759622" cy="375962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714503" y="2102793"/>
            <a:ext cx="1869281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Global ESG Market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4714503" y="2369269"/>
            <a:ext cx="3759622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ESG assets are expected to exceed </a:t>
            </a:r>
            <a:r>
              <a:rPr lang="en-US" sz="85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USD 40 trillion</a:t>
            </a:r>
            <a:r>
              <a:rPr lang="en-US" sz="8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globally, reflecting the rapid growth of sustainable investing worldwide.</a:t>
            </a:r>
            <a:endParaRPr lang="en-US" sz="850" dirty="0"/>
          </a:p>
        </p:txBody>
      </p:sp>
      <p:sp>
        <p:nvSpPr>
          <p:cNvPr id="7" name="Text 3"/>
          <p:cNvSpPr/>
          <p:nvPr/>
        </p:nvSpPr>
        <p:spPr>
          <a:xfrm>
            <a:off x="4714503" y="2783979"/>
            <a:ext cx="1869281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India: SEBI &amp; BRSR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4714503" y="3050456"/>
            <a:ext cx="3759622" cy="487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SEBI introduced the </a:t>
            </a:r>
            <a:r>
              <a:rPr lang="en-US" sz="85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Business Responsibility and Sustainability Reporting (BRSR)</a:t>
            </a:r>
            <a:r>
              <a:rPr lang="en-US" sz="8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framework — now </a:t>
            </a:r>
            <a:r>
              <a:rPr lang="en-US" sz="85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mandatory</a:t>
            </a:r>
            <a:r>
              <a:rPr lang="en-US" sz="8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for top listed companies in India, aligning disclosure with global ESG standards.</a:t>
            </a:r>
            <a:endParaRPr lang="en-US" sz="85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313E47-9A9B-7D84-092A-5F6FFB3B02C1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458316"/>
            <a:ext cx="480469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Key Research Questions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3925119" y="1326505"/>
            <a:ext cx="2290465" cy="1728936"/>
          </a:xfrm>
          <a:prstGeom prst="roundRect">
            <a:avLst>
              <a:gd name="adj" fmla="val 5289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3925119" y="1307455"/>
            <a:ext cx="2290465" cy="76200"/>
          </a:xfrm>
          <a:prstGeom prst="roundRect">
            <a:avLst>
              <a:gd name="adj" fmla="val 167442"/>
            </a:avLst>
          </a:prstGeom>
          <a:solidFill>
            <a:srgbClr val="438951"/>
          </a:solidFill>
          <a:ln/>
        </p:spPr>
      </p:sp>
      <p:sp>
        <p:nvSpPr>
          <p:cNvPr id="6" name="Shape 3"/>
          <p:cNvSpPr/>
          <p:nvPr/>
        </p:nvSpPr>
        <p:spPr>
          <a:xfrm>
            <a:off x="4857713" y="1113904"/>
            <a:ext cx="425276" cy="425276"/>
          </a:xfrm>
          <a:prstGeom prst="roundRect">
            <a:avLst>
              <a:gd name="adj" fmla="val 134383"/>
            </a:avLst>
          </a:prstGeom>
          <a:solidFill>
            <a:srgbClr val="438951"/>
          </a:solidFill>
          <a:ln/>
        </p:spPr>
      </p:sp>
      <p:sp>
        <p:nvSpPr>
          <p:cNvPr id="7" name="Text 4"/>
          <p:cNvSpPr/>
          <p:nvPr/>
        </p:nvSpPr>
        <p:spPr>
          <a:xfrm>
            <a:off x="4985258" y="1220242"/>
            <a:ext cx="170111" cy="2126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085927" y="168086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Firm Performance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4085927" y="1987376"/>
            <a:ext cx="196884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Does strong ESG performance translate into improved financial outcomes for firms?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357342" y="1326505"/>
            <a:ext cx="2290539" cy="1728936"/>
          </a:xfrm>
          <a:prstGeom prst="roundRect">
            <a:avLst>
              <a:gd name="adj" fmla="val 5289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357342" y="1307455"/>
            <a:ext cx="2290539" cy="76200"/>
          </a:xfrm>
          <a:prstGeom prst="roundRect">
            <a:avLst>
              <a:gd name="adj" fmla="val 167442"/>
            </a:avLst>
          </a:prstGeom>
          <a:solidFill>
            <a:srgbClr val="438951"/>
          </a:solidFill>
          <a:ln/>
        </p:spPr>
      </p:sp>
      <p:sp>
        <p:nvSpPr>
          <p:cNvPr id="12" name="Shape 9"/>
          <p:cNvSpPr/>
          <p:nvPr/>
        </p:nvSpPr>
        <p:spPr>
          <a:xfrm>
            <a:off x="7289936" y="1113904"/>
            <a:ext cx="425276" cy="425276"/>
          </a:xfrm>
          <a:prstGeom prst="roundRect">
            <a:avLst>
              <a:gd name="adj" fmla="val 134383"/>
            </a:avLst>
          </a:prstGeom>
          <a:solidFill>
            <a:srgbClr val="438951"/>
          </a:solidFill>
          <a:ln/>
        </p:spPr>
      </p:sp>
      <p:sp>
        <p:nvSpPr>
          <p:cNvPr id="13" name="Text 10"/>
          <p:cNvSpPr/>
          <p:nvPr/>
        </p:nvSpPr>
        <p:spPr>
          <a:xfrm>
            <a:off x="7417482" y="1220242"/>
            <a:ext cx="170111" cy="2126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518151" y="1680865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Risk Reduction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6518151" y="1987376"/>
            <a:ext cx="196892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Does comprehensive ESG reporting meaningfully reduce operational and reputational risk?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3925119" y="3409801"/>
            <a:ext cx="4722763" cy="1275308"/>
          </a:xfrm>
          <a:prstGeom prst="roundRect">
            <a:avLst>
              <a:gd name="adj" fmla="val 7170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925119" y="3390751"/>
            <a:ext cx="4722763" cy="76200"/>
          </a:xfrm>
          <a:prstGeom prst="roundRect">
            <a:avLst>
              <a:gd name="adj" fmla="val 167442"/>
            </a:avLst>
          </a:prstGeom>
          <a:solidFill>
            <a:srgbClr val="438951"/>
          </a:solidFill>
          <a:ln/>
        </p:spPr>
      </p:sp>
      <p:sp>
        <p:nvSpPr>
          <p:cNvPr id="18" name="Shape 15"/>
          <p:cNvSpPr/>
          <p:nvPr/>
        </p:nvSpPr>
        <p:spPr>
          <a:xfrm>
            <a:off x="6073862" y="3197200"/>
            <a:ext cx="425276" cy="425276"/>
          </a:xfrm>
          <a:prstGeom prst="roundRect">
            <a:avLst>
              <a:gd name="adj" fmla="val 134383"/>
            </a:avLst>
          </a:prstGeom>
          <a:solidFill>
            <a:srgbClr val="438951"/>
          </a:solidFill>
          <a:ln/>
        </p:spPr>
      </p:sp>
      <p:sp>
        <p:nvSpPr>
          <p:cNvPr id="19" name="Text 16"/>
          <p:cNvSpPr/>
          <p:nvPr/>
        </p:nvSpPr>
        <p:spPr>
          <a:xfrm>
            <a:off x="6201408" y="3303538"/>
            <a:ext cx="170111" cy="21260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4085927" y="3764161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Investor Decisions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4085927" y="4070672"/>
            <a:ext cx="440114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How does ESG disclosure influence capital allocation and investor confidence?</a:t>
            </a:r>
            <a:endParaRPr lang="en-US" sz="11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FB01E4-B552-29F4-1A4E-A4CF3DC92038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38374"/>
            <a:ext cx="5436691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Board Diversity &amp; Inclusion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200275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Research increasingly focuses on how board composition shapes governance quality and strategic outcomes.</a:t>
            </a:r>
            <a:endParaRPr lang="en-US" sz="11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2586558"/>
            <a:ext cx="354360" cy="3543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96119" y="3118098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Gender Diversity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496119" y="3424610"/>
            <a:ext cx="2599134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Representation of women on boards and its correlation with governance effectiveness.</a:t>
            </a:r>
            <a:endParaRPr lang="en-US" sz="11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72433" y="2586558"/>
            <a:ext cx="354360" cy="3543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272433" y="3118098"/>
            <a:ext cx="204847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Independent Directors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3272433" y="3424610"/>
            <a:ext cx="2599134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role of non-executive directors in ensuring objective oversight and accountability.</a:t>
            </a:r>
            <a:endParaRPr lang="en-US" sz="11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48747" y="2586558"/>
            <a:ext cx="354360" cy="35436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048747" y="3118098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Skill Diversity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6048747" y="3424610"/>
            <a:ext cx="2599134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How varied professional backgrounds on boards enhance strategic decision-making.</a:t>
            </a:r>
            <a:endParaRPr lang="en-US" sz="11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9337EA-134B-377C-256E-6FCF0475EF06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49" y="1087785"/>
            <a:ext cx="5237411" cy="296785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18312" y="519931"/>
            <a:ext cx="1652364" cy="239018"/>
          </a:xfrm>
          <a:prstGeom prst="roundRect">
            <a:avLst>
              <a:gd name="adj" fmla="val 39369"/>
            </a:avLst>
          </a:prstGeom>
          <a:solidFill>
            <a:srgbClr val="DDEEE0"/>
          </a:solidFill>
          <a:ln/>
        </p:spPr>
      </p:sp>
      <p:sp>
        <p:nvSpPr>
          <p:cNvPr id="4" name="Text 1"/>
          <p:cNvSpPr/>
          <p:nvPr/>
        </p:nvSpPr>
        <p:spPr>
          <a:xfrm>
            <a:off x="6096670" y="559073"/>
            <a:ext cx="1952848" cy="1607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8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INDIA · COMPANIES ACT 2013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6018312" y="807095"/>
            <a:ext cx="2673028" cy="1225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Mandatory Woman Director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6018312" y="2152724"/>
            <a:ext cx="2673028" cy="803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Under the </a:t>
            </a:r>
            <a:r>
              <a:rPr lang="en-US" sz="10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Companies Act 2013</a:t>
            </a: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certain listed companies in India are required to appoint </a:t>
            </a:r>
            <a:r>
              <a:rPr lang="en-US" sz="10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at least one woman director</a:t>
            </a: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to their board.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018312" y="3091607"/>
            <a:ext cx="2673028" cy="1531962"/>
          </a:xfrm>
          <a:prstGeom prst="roundRect">
            <a:avLst>
              <a:gd name="adj" fmla="val 7678"/>
            </a:avLst>
          </a:prstGeom>
          <a:solidFill>
            <a:srgbClr val="B6D6FC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8983" y="3273921"/>
            <a:ext cx="163339" cy="13067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42993" y="3244751"/>
            <a:ext cx="2117675" cy="1205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This landmark provision was among the first regulatory mandates globally to enforce gender representation at the board level, setting a precedent for inclusive governance.</a:t>
            </a:r>
            <a:endParaRPr lang="en-US" sz="1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9EA44D-3FBB-2F36-1F22-FDA92A39EC58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27DC55-033A-6398-4C72-3B9EC1F9B00F}"/>
              </a:ext>
            </a:extLst>
          </p:cNvPr>
          <p:cNvSpPr/>
          <p:nvPr/>
        </p:nvSpPr>
        <p:spPr>
          <a:xfrm>
            <a:off x="8190271" y="50240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440805"/>
            <a:ext cx="6277421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Board Diversity: Research Areas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069" y="2167310"/>
            <a:ext cx="2641774" cy="153538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4077" y="2328118"/>
            <a:ext cx="177685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Governance Quality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714077" y="2634630"/>
            <a:ext cx="224395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Does gender diversity on boards measurably improve governance standards and reduce agency problems?</a:t>
            </a:r>
            <a:endParaRPr lang="en-US" sz="1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1551" y="2167310"/>
            <a:ext cx="2641774" cy="153538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78560" y="2328118"/>
            <a:ext cx="181190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Profitability Impact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3478560" y="2634630"/>
            <a:ext cx="224395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What is the empirical relationship between female director representation and firm profitability metrics?</a:t>
            </a:r>
            <a:endParaRPr lang="en-US" sz="1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06033" y="2167310"/>
            <a:ext cx="2641774" cy="153538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43042" y="2328118"/>
            <a:ext cx="1772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Innovation Link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6243042" y="2634630"/>
            <a:ext cx="224395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Does a more diverse board foster greater innovation, R&amp;D investment, and long-term competitive advantage?</a:t>
            </a:r>
            <a:endParaRPr lang="en-US" sz="11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06281D-3890-C08E-456D-88C612826EEE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855393" y="426988"/>
            <a:ext cx="4862215" cy="76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Artificial Intelligence &amp; Corporate Governance</a:t>
            </a:r>
            <a:endParaRPr lang="en-US" sz="2350" dirty="0"/>
          </a:p>
        </p:txBody>
      </p:sp>
      <p:sp>
        <p:nvSpPr>
          <p:cNvPr id="4" name="Shape 1"/>
          <p:cNvSpPr/>
          <p:nvPr/>
        </p:nvSpPr>
        <p:spPr>
          <a:xfrm>
            <a:off x="3855393" y="1345406"/>
            <a:ext cx="1731764" cy="227558"/>
          </a:xfrm>
          <a:prstGeom prst="roundRect">
            <a:avLst>
              <a:gd name="adj" fmla="val 38548"/>
            </a:avLst>
          </a:prstGeom>
          <a:noFill/>
          <a:ln w="4763">
            <a:solidFill>
              <a:srgbClr val="43895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933230" y="1386706"/>
            <a:ext cx="2033290" cy="144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750" dirty="0">
                <a:solidFill>
                  <a:srgbClr val="43895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NEW GOVERNANCE CHALLENGES</a:t>
            </a:r>
            <a:endParaRPr lang="en-US" sz="750" dirty="0"/>
          </a:p>
        </p:txBody>
      </p:sp>
      <p:sp>
        <p:nvSpPr>
          <p:cNvPr id="6" name="Shape 3"/>
          <p:cNvSpPr/>
          <p:nvPr/>
        </p:nvSpPr>
        <p:spPr>
          <a:xfrm>
            <a:off x="3855393" y="1690688"/>
            <a:ext cx="4862215" cy="677987"/>
          </a:xfrm>
          <a:prstGeom prst="roundRect">
            <a:avLst>
              <a:gd name="adj" fmla="val 16173"/>
            </a:avLst>
          </a:prstGeom>
          <a:solidFill>
            <a:srgbClr val="E8F3E8"/>
          </a:solidFill>
          <a:ln/>
        </p:spPr>
      </p:sp>
      <p:sp>
        <p:nvSpPr>
          <p:cNvPr id="7" name="Text 4"/>
          <p:cNvSpPr/>
          <p:nvPr/>
        </p:nvSpPr>
        <p:spPr>
          <a:xfrm>
            <a:off x="3977208" y="1812503"/>
            <a:ext cx="1895996" cy="190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Ethical Decision-Making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3977208" y="2065660"/>
            <a:ext cx="4618583" cy="181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 systems must align with corporate values and ethical frameworks.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3855393" y="2473300"/>
            <a:ext cx="4862215" cy="677987"/>
          </a:xfrm>
          <a:prstGeom prst="roundRect">
            <a:avLst>
              <a:gd name="adj" fmla="val 16173"/>
            </a:avLst>
          </a:prstGeom>
          <a:solidFill>
            <a:srgbClr val="E8F3E8"/>
          </a:solidFill>
          <a:ln/>
        </p:spPr>
      </p:sp>
      <p:sp>
        <p:nvSpPr>
          <p:cNvPr id="10" name="Text 7"/>
          <p:cNvSpPr/>
          <p:nvPr/>
        </p:nvSpPr>
        <p:spPr>
          <a:xfrm>
            <a:off x="3977208" y="2595116"/>
            <a:ext cx="1522884" cy="190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Algorithmic Bias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3977208" y="2848273"/>
            <a:ext cx="4618583" cy="181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Bias in automated systems can perpetuate discrimination and regulatory risk.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855393" y="3255913"/>
            <a:ext cx="4862215" cy="677987"/>
          </a:xfrm>
          <a:prstGeom prst="roundRect">
            <a:avLst>
              <a:gd name="adj" fmla="val 16173"/>
            </a:avLst>
          </a:prstGeom>
          <a:solidFill>
            <a:srgbClr val="E8F3E8"/>
          </a:solidFill>
          <a:ln/>
        </p:spPr>
      </p:sp>
      <p:sp>
        <p:nvSpPr>
          <p:cNvPr id="13" name="Text 10"/>
          <p:cNvSpPr/>
          <p:nvPr/>
        </p:nvSpPr>
        <p:spPr>
          <a:xfrm>
            <a:off x="3977208" y="3377729"/>
            <a:ext cx="1522884" cy="190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Data Privacy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3977208" y="3630885"/>
            <a:ext cx="4618583" cy="181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AI-driven data handling raises critical privacy and compliance concerns.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3855393" y="4038526"/>
            <a:ext cx="4862215" cy="677987"/>
          </a:xfrm>
          <a:prstGeom prst="roundRect">
            <a:avLst>
              <a:gd name="adj" fmla="val 16173"/>
            </a:avLst>
          </a:prstGeom>
          <a:solidFill>
            <a:srgbClr val="E8F3E8"/>
          </a:solidFill>
          <a:ln/>
        </p:spPr>
      </p:sp>
      <p:sp>
        <p:nvSpPr>
          <p:cNvPr id="16" name="Text 13"/>
          <p:cNvSpPr/>
          <p:nvPr/>
        </p:nvSpPr>
        <p:spPr>
          <a:xfrm>
            <a:off x="3977208" y="4160341"/>
            <a:ext cx="1522884" cy="190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Accountability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3977208" y="4413498"/>
            <a:ext cx="4618583" cy="181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Determining liability when AI-driven decisions cause harm remains unresolved.</a:t>
            </a:r>
            <a:endParaRPr lang="en-US" sz="9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236EEC-5E13-E636-9C72-0426681E6417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489" y="346770"/>
            <a:ext cx="5029721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AI Governance: Research Issues</a:t>
            </a:r>
            <a:endParaRPr lang="en-US" sz="2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89" y="935906"/>
            <a:ext cx="3759622" cy="3759622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89" y="935906"/>
            <a:ext cx="3759622" cy="375962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714503" y="2111946"/>
            <a:ext cx="2247007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Core Research Questions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4714503" y="2378422"/>
            <a:ext cx="3759622" cy="11995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Accountability:</a:t>
            </a:r>
            <a:r>
              <a:rPr lang="en-US" sz="8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Who bears responsibility when AI systems make flawed or harmful decisions — the board, management, or developers?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Board Monitoring:</a:t>
            </a:r>
            <a:r>
              <a:rPr lang="en-US" sz="8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How can boards develop the capability to effectively oversee AI-driven operations and risk?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Char char="•"/>
            </a:pPr>
            <a:r>
              <a:rPr lang="en-US" sz="85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Financial Reporting:</a:t>
            </a:r>
            <a:r>
              <a:rPr lang="en-US" sz="8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What governance frameworks are needed for AI-generated financial disclosures and audit trails?</a:t>
            </a:r>
            <a:endParaRPr lang="en-US" sz="85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96456F-EC82-448B-5699-53370863B5B9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9610" y="360759"/>
            <a:ext cx="4778573" cy="4014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Cybersecurity Governance</a:t>
            </a:r>
            <a:endParaRPr lang="en-US" sz="2500" dirty="0"/>
          </a:p>
        </p:txBody>
      </p:sp>
      <p:sp>
        <p:nvSpPr>
          <p:cNvPr id="4" name="Shape 1"/>
          <p:cNvSpPr/>
          <p:nvPr/>
        </p:nvSpPr>
        <p:spPr>
          <a:xfrm>
            <a:off x="449610" y="936799"/>
            <a:ext cx="1224409" cy="233660"/>
          </a:xfrm>
          <a:prstGeom prst="roundRect">
            <a:avLst>
              <a:gd name="adj" fmla="val 39589"/>
            </a:avLst>
          </a:prstGeom>
          <a:solidFill>
            <a:srgbClr val="DDEEE0"/>
          </a:solidFill>
          <a:ln/>
        </p:spPr>
      </p:sp>
      <p:sp>
        <p:nvSpPr>
          <p:cNvPr id="5" name="Text 2"/>
          <p:cNvSpPr/>
          <p:nvPr/>
        </p:nvSpPr>
        <p:spPr>
          <a:xfrm>
            <a:off x="526628" y="975271"/>
            <a:ext cx="1527572" cy="156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8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EMERGING CONCERN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449610" y="1301428"/>
            <a:ext cx="4815780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Cyber threats have elevated cybersecurity from an IT issue to a </a:t>
            </a:r>
            <a:r>
              <a:rPr lang="en-US" sz="100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board-level governance priority</a:t>
            </a: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Companies must address: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449610" y="1824261"/>
            <a:ext cx="2349698" cy="1616943"/>
          </a:xfrm>
          <a:prstGeom prst="roundRect">
            <a:avLst>
              <a:gd name="adj" fmla="val 7151"/>
            </a:avLst>
          </a:prstGeom>
          <a:solidFill>
            <a:srgbClr val="E8F3E8"/>
          </a:solidFill>
          <a:ln/>
        </p:spPr>
      </p:sp>
      <p:sp>
        <p:nvSpPr>
          <p:cNvPr id="8" name="Shape 5"/>
          <p:cNvSpPr/>
          <p:nvPr/>
        </p:nvSpPr>
        <p:spPr>
          <a:xfrm>
            <a:off x="578048" y="1952699"/>
            <a:ext cx="385390" cy="385390"/>
          </a:xfrm>
          <a:prstGeom prst="roundRect">
            <a:avLst>
              <a:gd name="adj" fmla="val 14827651"/>
            </a:avLst>
          </a:prstGeom>
          <a:solidFill>
            <a:srgbClr val="438951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4014" y="2058665"/>
            <a:ext cx="173385" cy="17338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78048" y="2454473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Cyberattacks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578048" y="2724969"/>
            <a:ext cx="2092821" cy="5877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Targeted attacks on corporate infrastructure and critical systems.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2915692" y="1824261"/>
            <a:ext cx="2349698" cy="1616943"/>
          </a:xfrm>
          <a:prstGeom prst="roundRect">
            <a:avLst>
              <a:gd name="adj" fmla="val 7151"/>
            </a:avLst>
          </a:prstGeom>
          <a:solidFill>
            <a:srgbClr val="E8F3E8"/>
          </a:solidFill>
          <a:ln/>
        </p:spPr>
      </p:sp>
      <p:sp>
        <p:nvSpPr>
          <p:cNvPr id="13" name="Shape 9"/>
          <p:cNvSpPr/>
          <p:nvPr/>
        </p:nvSpPr>
        <p:spPr>
          <a:xfrm>
            <a:off x="3044130" y="1952699"/>
            <a:ext cx="385390" cy="385390"/>
          </a:xfrm>
          <a:prstGeom prst="roundRect">
            <a:avLst>
              <a:gd name="adj" fmla="val 14827651"/>
            </a:avLst>
          </a:prstGeom>
          <a:solidFill>
            <a:srgbClr val="438951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50096" y="2058665"/>
            <a:ext cx="173385" cy="17338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044130" y="2454473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Ransomware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3044130" y="2724969"/>
            <a:ext cx="2092821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Malicious encryption of data demanding payment for release.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449610" y="3557588"/>
            <a:ext cx="4815780" cy="1225079"/>
          </a:xfrm>
          <a:prstGeom prst="roundRect">
            <a:avLst>
              <a:gd name="adj" fmla="val 9439"/>
            </a:avLst>
          </a:prstGeom>
          <a:solidFill>
            <a:srgbClr val="E8F3E8"/>
          </a:solidFill>
          <a:ln/>
        </p:spPr>
      </p:sp>
      <p:sp>
        <p:nvSpPr>
          <p:cNvPr id="18" name="Shape 13"/>
          <p:cNvSpPr/>
          <p:nvPr/>
        </p:nvSpPr>
        <p:spPr>
          <a:xfrm>
            <a:off x="578048" y="3686026"/>
            <a:ext cx="385390" cy="385390"/>
          </a:xfrm>
          <a:prstGeom prst="roundRect">
            <a:avLst>
              <a:gd name="adj" fmla="val 14827651"/>
            </a:avLst>
          </a:prstGeom>
          <a:solidFill>
            <a:srgbClr val="438951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4014" y="3791992"/>
            <a:ext cx="173385" cy="17338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78048" y="4187800"/>
            <a:ext cx="160593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Data Breaches</a:t>
            </a:r>
            <a:endParaRPr lang="en-US" sz="1250" dirty="0"/>
          </a:p>
        </p:txBody>
      </p:sp>
      <p:sp>
        <p:nvSpPr>
          <p:cNvPr id="21" name="Text 15"/>
          <p:cNvSpPr/>
          <p:nvPr/>
        </p:nvSpPr>
        <p:spPr>
          <a:xfrm>
            <a:off x="578048" y="4458295"/>
            <a:ext cx="4558903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Unauthorized access to sensitive corporate and customer information.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1871" y="347216"/>
            <a:ext cx="3613696" cy="394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Key Takeaways</a:t>
            </a:r>
            <a:endParaRPr lang="en-US" sz="2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871" y="1363638"/>
            <a:ext cx="5261297" cy="29813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16005" y="1022821"/>
            <a:ext cx="2035448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Global Impact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016005" y="1332533"/>
            <a:ext cx="2690813" cy="7637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Major companies globally have lost </a:t>
            </a:r>
            <a:r>
              <a:rPr lang="en-US" sz="95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billions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due to cyber incidents, underscoring the critical importance of robust cybersecurity governance frameworks.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6016005" y="2208758"/>
            <a:ext cx="2035448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Looking Ahead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016005" y="2518470"/>
            <a:ext cx="2690813" cy="9547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ESG governance, board diversity, AI accountability, and cybersecurity represent the </a:t>
            </a:r>
            <a:r>
              <a:rPr lang="en-US" sz="950" b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frontier issues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shaping the future of corporate governance research and practice — in India and globally.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6016005" y="3599706"/>
            <a:ext cx="2690813" cy="1072083"/>
          </a:xfrm>
          <a:prstGeom prst="roundRect">
            <a:avLst>
              <a:gd name="adj" fmla="val 10599"/>
            </a:avLst>
          </a:prstGeom>
          <a:solidFill>
            <a:srgbClr val="CCE6D1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2211" y="3775621"/>
            <a:ext cx="157758" cy="12620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426175" y="3743697"/>
            <a:ext cx="2154436" cy="7637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These interconnected themes demand interdisciplinary research and proactive regulatory frameworks.</a:t>
            </a:r>
            <a:endParaRPr lang="en-US" sz="95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FEB259-8D46-A316-0BF3-52B1C3F7EEEB}"/>
              </a:ext>
            </a:extLst>
          </p:cNvPr>
          <p:cNvSpPr/>
          <p:nvPr/>
        </p:nvSpPr>
        <p:spPr>
          <a:xfrm>
            <a:off x="8037871" y="4871648"/>
            <a:ext cx="1017639" cy="2165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1093</Words>
  <Application>Microsoft Office PowerPoint</Application>
  <PresentationFormat>On-screen Show (16:9)</PresentationFormat>
  <Paragraphs>154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Fraunces ExtraBold</vt:lpstr>
      <vt:lpstr>Arial</vt:lpstr>
      <vt:lpstr>Nobile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anoop patel</dc:creator>
  <cp:lastModifiedBy>anoop patel</cp:lastModifiedBy>
  <cp:revision>2</cp:revision>
  <dcterms:created xsi:type="dcterms:W3CDTF">2026-05-29T12:49:38Z</dcterms:created>
  <dcterms:modified xsi:type="dcterms:W3CDTF">2026-06-02T18:09:35Z</dcterms:modified>
</cp:coreProperties>
</file>